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686" r:id="rId2"/>
  </p:sldMasterIdLst>
  <p:notesMasterIdLst>
    <p:notesMasterId r:id="rId20"/>
  </p:notesMasterIdLst>
  <p:sldIdLst>
    <p:sldId id="25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5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117" d="100"/>
          <a:sy n="117" d="100"/>
        </p:scale>
        <p:origin x="3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A46C71-26E4-427C-B524-11C29729C381}" type="datetimeFigureOut">
              <a:rPr lang="en-US" smtClean="0"/>
              <a:t>10/3/25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BBE247-F41B-49E6-B58E-1E5F98A051E2}" type="slidenum">
              <a:rPr lang="en-US" smtClean="0"/>
              <a:t>‹#›</a:t>
            </a:fld>
            <a:endParaRPr lang="en-US"/>
          </a:p>
        </p:txBody>
      </p:sp>
    </p:spTree>
    <p:extLst>
      <p:ext uri="{BB962C8B-B14F-4D97-AF65-F5344CB8AC3E}">
        <p14:creationId xmlns:p14="http://schemas.microsoft.com/office/powerpoint/2010/main" val="1447447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7492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60306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209258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70715FEB-3D88-8586-8B3E-7D5A875EEF1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953FF81-4E66-B35B-C143-CD8DDC09132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46C38AF9-8476-81CD-F115-FEB4697761B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C007EB1F-4567-7D66-55AF-9DF11C871477}"/>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539D6E71-D98B-DACA-FD3F-AF606C9AC05A}"/>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2" name="Picture 11">
            <a:extLst>
              <a:ext uri="{FF2B5EF4-FFF2-40B4-BE49-F238E27FC236}">
                <a16:creationId xmlns:a16="http://schemas.microsoft.com/office/drawing/2014/main" id="{29067210-881F-F23B-E142-6EF4055FD70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859357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946405979"/>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73701316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70164395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52545185"/>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41825192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080163380"/>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
        <p:cNvGrpSpPr/>
        <p:nvPr/>
      </p:nvGrpSpPr>
      <p:grpSpPr>
        <a:xfrm>
          <a:off x="0" y="0"/>
          <a:ext cx="0" cy="0"/>
          <a:chOff x="0" y="0"/>
          <a:chExt cx="0" cy="0"/>
        </a:xfrm>
      </p:grpSpPr>
      <p:pic>
        <p:nvPicPr>
          <p:cNvPr id="6" name="Picture 8">
            <a:extLst>
              <a:ext uri="{FF2B5EF4-FFF2-40B4-BE49-F238E27FC236}">
                <a16:creationId xmlns:a16="http://schemas.microsoft.com/office/drawing/2014/main" id="{B19F2C5A-1966-D532-D5BE-BFA1F4642B9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E1467B56-4A96-4760-23A0-25F1FC857CD4}"/>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C0C26541-DE61-CD67-2002-1BA15886A0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1" name="Straight Connector 10">
            <a:extLst>
              <a:ext uri="{FF2B5EF4-FFF2-40B4-BE49-F238E27FC236}">
                <a16:creationId xmlns:a16="http://schemas.microsoft.com/office/drawing/2014/main" id="{E62B1EF3-027E-55E5-705A-A96557503E70}"/>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AC4C28E3-405B-CBC0-A802-FD790FCD5D92}"/>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3" name="Picture 12">
            <a:extLst>
              <a:ext uri="{FF2B5EF4-FFF2-40B4-BE49-F238E27FC236}">
                <a16:creationId xmlns:a16="http://schemas.microsoft.com/office/drawing/2014/main" id="{C173C887-4EE9-51FF-A496-1937E42FAC3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495924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B1968703-0F9F-DAA2-B929-7A7468D4D8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B2E7A8D3-66DF-500D-BAF1-975742125061}"/>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green logo&#10;&#10;Description automatically generated">
            <a:extLst>
              <a:ext uri="{FF2B5EF4-FFF2-40B4-BE49-F238E27FC236}">
                <a16:creationId xmlns:a16="http://schemas.microsoft.com/office/drawing/2014/main" id="{607D9E0E-4DC3-CFCF-8F9A-1F7CDAC0BA8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7" name="Straight Connector 6">
            <a:extLst>
              <a:ext uri="{FF2B5EF4-FFF2-40B4-BE49-F238E27FC236}">
                <a16:creationId xmlns:a16="http://schemas.microsoft.com/office/drawing/2014/main" id="{7EAA2DDB-0E7C-B4B8-8CC8-24F6CF4EEAB1}"/>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05024CE-7C17-654E-A9F9-35FF6815D5D9}"/>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2" name="Picture 11">
            <a:extLst>
              <a:ext uri="{FF2B5EF4-FFF2-40B4-BE49-F238E27FC236}">
                <a16:creationId xmlns:a16="http://schemas.microsoft.com/office/drawing/2014/main" id="{9A2F80B7-2ED8-AB56-DD54-1AB68306DD4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53025354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20558357"/>
      </p:ext>
    </p:extLst>
  </p:cSld>
  <p:clrMap bg1="lt1" tx1="dk1" bg2="dk2" tx2="lt2" accent1="accent1" accent2="accent2" accent3="accent3" accent4="accent4" accent5="accent5" accent6="accent6" hlink="hlink" folHlink="folHlink"/>
  <p:sldLayoutIdLst>
    <p:sldLayoutId id="2147483677"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97229360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69" r:id="rId9"/>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608691" y="3718976"/>
            <a:ext cx="6316832" cy="1629255"/>
          </a:xfrm>
        </p:spPr>
        <p:txBody>
          <a:bodyPr>
            <a:normAutofit/>
          </a:bodyPr>
          <a:lstStyle/>
          <a:p>
            <a:pPr marL="114300" indent="0">
              <a:buNone/>
            </a:pPr>
            <a:r>
              <a:rPr lang="en-US" sz="2000" b="1" u="sng" dirty="0" err="1">
                <a:solidFill>
                  <a:schemeClr val="accent1">
                    <a:lumMod val="50000"/>
                  </a:schemeClr>
                </a:solidFill>
              </a:rPr>
              <a:t>Hợp</a:t>
            </a:r>
            <a:r>
              <a:rPr lang="en-US" sz="2000" b="1" u="sng" dirty="0">
                <a:solidFill>
                  <a:schemeClr val="accent1">
                    <a:lumMod val="50000"/>
                  </a:schemeClr>
                </a:solidFill>
              </a:rPr>
              <a:t> </a:t>
            </a:r>
            <a:r>
              <a:rPr lang="en-US" sz="2000" b="1" u="sng" dirty="0" err="1">
                <a:solidFill>
                  <a:schemeClr val="accent1">
                    <a:lumMod val="50000"/>
                  </a:schemeClr>
                </a:solidFill>
              </a:rPr>
              <a:t>phần</a:t>
            </a:r>
            <a:r>
              <a:rPr lang="en-US" sz="2000" b="1" u="sng" dirty="0">
                <a:solidFill>
                  <a:schemeClr val="accent1">
                    <a:lumMod val="50000"/>
                  </a:schemeClr>
                </a:solidFill>
              </a:rPr>
              <a:t> 9.8: </a:t>
            </a:r>
            <a:r>
              <a:rPr lang="vi-VN" sz="2000" dirty="0">
                <a:solidFill>
                  <a:schemeClr val="accent1">
                    <a:lumMod val="50000"/>
                  </a:schemeClr>
                </a:solidFill>
              </a:rPr>
              <a:t>Một số nghiên cứu thực tế điển hình về sử dụng năng lượng TK&amp;HQ trong ngành nhựa</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4135" y="3287819"/>
            <a:ext cx="5443733"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70C0"/>
                </a:solidFill>
                <a:effectLst/>
                <a:uLnTx/>
                <a:uFillTx/>
                <a:latin typeface="Arial"/>
                <a:ea typeface="+mn-ea"/>
                <a:cs typeface="+mn-cs"/>
              </a:rPr>
              <a:t>Cán bộ kỹ thuật</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2189114" y="1696473"/>
            <a:ext cx="7813771"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vi-VN"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CHƯƠNG TRÌNH TẬP HUẤN DOANH NGHIỆP CÔNG NGHIỆP</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1321195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idx="4294967295"/>
          </p:nvPr>
        </p:nvSpPr>
        <p:spPr>
          <a:xfrm>
            <a:off x="609600" y="1188291"/>
            <a:ext cx="7620000" cy="495200"/>
          </a:xfrm>
          <a:prstGeom prst="rect">
            <a:avLst/>
          </a:prstGeom>
        </p:spPr>
        <p:txBody>
          <a:bodyPr>
            <a:noAutofit/>
          </a:bodyPr>
          <a:lstStyle/>
          <a:p>
            <a:r>
              <a:rPr lang="vi-VN" sz="2400" b="1" dirty="0">
                <a:solidFill>
                  <a:schemeClr val="accent1">
                    <a:lumMod val="50000"/>
                  </a:schemeClr>
                </a:solidFill>
                <a:latin typeface="Arial" panose="020B0604020202020204" pitchFamily="34" charset="0"/>
                <a:ea typeface="Yu Mincho" panose="02020400000000000000" pitchFamily="18" charset="-128"/>
              </a:rPr>
              <a:t>GIẢI PHÁP ĐỀ XUẤT: </a:t>
            </a:r>
            <a:br>
              <a:rPr lang="vi-VN" sz="2400" b="1" dirty="0">
                <a:solidFill>
                  <a:schemeClr val="accent1">
                    <a:lumMod val="50000"/>
                  </a:schemeClr>
                </a:solidFill>
                <a:latin typeface="Arial" panose="020B0604020202020204" pitchFamily="34" charset="0"/>
                <a:ea typeface="Yu Mincho" panose="02020400000000000000" pitchFamily="18" charset="-128"/>
              </a:rPr>
            </a:br>
            <a:r>
              <a:rPr lang="vi-VN" sz="2400" b="1" dirty="0">
                <a:solidFill>
                  <a:schemeClr val="accent1">
                    <a:lumMod val="50000"/>
                  </a:schemeClr>
                </a:solidFill>
                <a:latin typeface="Arial" panose="020B0604020202020204" pitchFamily="34" charset="0"/>
                <a:ea typeface="Yu Mincho" panose="02020400000000000000" pitchFamily="18" charset="-128"/>
              </a:rPr>
              <a:t>“LẮP BIẾN TẦN CHO MÁY NÉN KHÍ” KẾT HỢP VỚI BỘ ĐIỀU KHIỂN CHUNG</a:t>
            </a:r>
            <a:endParaRPr lang="en-150" sz="4000" b="1" dirty="0">
              <a:solidFill>
                <a:schemeClr val="accent1">
                  <a:lumMod val="50000"/>
                </a:schemeClr>
              </a:solidFill>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4294967295"/>
          </p:nvPr>
        </p:nvSpPr>
        <p:spPr>
          <a:xfrm>
            <a:off x="609600" y="2684897"/>
            <a:ext cx="6542214" cy="2866818"/>
          </a:xfrm>
        </p:spPr>
        <p:txBody>
          <a:bodyPr>
            <a:normAutofit/>
          </a:bodyPr>
          <a:lstStyle/>
          <a:p>
            <a:pPr algn="just">
              <a:lnSpc>
                <a:spcPct val="130000"/>
              </a:lnSpc>
              <a:spcBef>
                <a:spcPts val="400"/>
              </a:spcBef>
              <a:spcAft>
                <a:spcPts val="400"/>
              </a:spcAft>
            </a:pP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biến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tần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sẽ</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chạy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đỉnh</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cũ</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chạy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nền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Như</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vậy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vừa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giúp</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các</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vận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hành</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được</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lâu</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dài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vừa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giảm</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được</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tối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thời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gian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chạy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không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tải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của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nén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khí</a:t>
            </a:r>
            <a:r>
              <a:rPr lang="es-ES_tradnl" sz="1800" dirty="0">
                <a:latin typeface="Arial" panose="020B0604020202020204" pitchFamily="34" charset="0"/>
                <a:ea typeface="Times New Roman" panose="02020603050405020304" pitchFamily="18" charset="0"/>
                <a:cs typeface="Arial" panose="020B0604020202020204" pitchFamily="34" charset="0"/>
              </a:rPr>
              <a:t>.</a:t>
            </a:r>
            <a:endParaRPr lang="vi-VN" sz="1800" dirty="0">
              <a:latin typeface="Arial" panose="020B0604020202020204" pitchFamily="34" charset="0"/>
              <a:ea typeface="Times New Roman" panose="02020603050405020304" pitchFamily="18" charset="0"/>
            </a:endParaRPr>
          </a:p>
          <a:p>
            <a:pPr algn="just">
              <a:lnSpc>
                <a:spcPct val="130000"/>
              </a:lnSpc>
              <a:spcBef>
                <a:spcPts val="400"/>
              </a:spcBef>
              <a:spcAft>
                <a:spcPts val="400"/>
              </a:spcAft>
            </a:pP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tích</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hợp</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biến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tần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sẽ</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hoạt</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động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hiệu</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quả</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ngay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cả</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khi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chạy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ở</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tần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số</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thấp</a:t>
            </a:r>
            <a:r>
              <a:rPr lang="es-ES_tradnl" sz="1800" dirty="0">
                <a:latin typeface="Arial" panose="020B0604020202020204" pitchFamily="34" charset="0"/>
                <a:ea typeface="Times New Roman" panose="02020603050405020304" pitchFamily="18" charset="0"/>
                <a:cs typeface="Arial" panose="020B0604020202020204" pitchFamily="34" charset="0"/>
              </a:rPr>
              <a:t>.</a:t>
            </a:r>
            <a:endParaRPr lang="vi-VN" sz="1800" dirty="0">
              <a:latin typeface="Arial" panose="020B0604020202020204" pitchFamily="34" charset="0"/>
              <a:ea typeface="Times New Roman" panose="02020603050405020304" pitchFamily="18" charset="0"/>
            </a:endParaRPr>
          </a:p>
          <a:p>
            <a:pPr algn="just">
              <a:lnSpc>
                <a:spcPct val="130000"/>
              </a:lnSpc>
              <a:spcBef>
                <a:spcPts val="400"/>
              </a:spcBef>
              <a:spcAft>
                <a:spcPts val="400"/>
              </a:spcAft>
            </a:pPr>
            <a:r>
              <a:rPr lang="es-ES_tradnl" sz="1800" dirty="0" err="1">
                <a:latin typeface="Arial" panose="020B0604020202020204" pitchFamily="34" charset="0"/>
                <a:ea typeface="Times New Roman" panose="02020603050405020304" pitchFamily="18" charset="0"/>
                <a:cs typeface="Arial" panose="020B0604020202020204" pitchFamily="34" charset="0"/>
              </a:rPr>
              <a:t>Ví</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dụ</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sau</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thể</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hiện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mối</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quan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hệ</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giữa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năng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lượng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tiêu</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thụ</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của</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trạm</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máy</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nén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khí</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và</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sản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lượng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khí</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nén</a:t>
            </a:r>
            <a:r>
              <a:rPr lang="es-ES_tradnl" sz="1800" dirty="0">
                <a:latin typeface="Arial" panose="020B0604020202020204" pitchFamily="34" charset="0"/>
                <a:ea typeface="Times New Roman" panose="02020603050405020304" pitchFamily="18" charset="0"/>
                <a:cs typeface="Arial" panose="020B0604020202020204" pitchFamily="34" charset="0"/>
              </a:rPr>
              <a:t>.</a:t>
            </a:r>
            <a:endParaRPr lang="en-US" sz="1800" dirty="0">
              <a:latin typeface="Arial" panose="020B0604020202020204" pitchFamily="34" charset="0"/>
              <a:ea typeface="Times New Roman" panose="02020603050405020304" pitchFamily="18" charset="0"/>
            </a:endParaRPr>
          </a:p>
          <a:p>
            <a:endParaRPr lang="en-US" sz="1200" dirty="0">
              <a:latin typeface="Cambria" panose="02040503050406030204" pitchFamily="18" charset="0"/>
              <a:ea typeface="Cambria" panose="02040503050406030204" pitchFamily="18" charset="0"/>
              <a:cs typeface="Arial" panose="020B060402020202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980247" y="2533029"/>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sz="1803">
                <a:latin typeface="Arial" panose="020B0604020202020204" pitchFamily="34" charset="0"/>
              </a:rPr>
            </a:br>
            <a:endParaRPr lang="en-150" altLang="en-150" sz="1803">
              <a:latin typeface="Arial" panose="020B0604020202020204" pitchFamily="34" charset="0"/>
            </a:endParaRPr>
          </a:p>
        </p:txBody>
      </p:sp>
      <p:pic>
        <p:nvPicPr>
          <p:cNvPr id="3" name="Picture 2" descr="Bodktrammaynenkhi">
            <a:extLst>
              <a:ext uri="{FF2B5EF4-FFF2-40B4-BE49-F238E27FC236}">
                <a16:creationId xmlns:a16="http://schemas.microsoft.com/office/drawing/2014/main" id="{049CB2FC-7A7C-902F-2410-CD27F1C214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89271" y="1335068"/>
            <a:ext cx="4430586" cy="5307382"/>
          </a:xfrm>
          <a:prstGeom prst="rect">
            <a:avLst/>
          </a:prstGeom>
          <a:noFill/>
          <a:ln>
            <a:noFill/>
          </a:ln>
        </p:spPr>
      </p:pic>
    </p:spTree>
    <p:extLst>
      <p:ext uri="{BB962C8B-B14F-4D97-AF65-F5344CB8AC3E}">
        <p14:creationId xmlns:p14="http://schemas.microsoft.com/office/powerpoint/2010/main" val="634464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idx="4294967295"/>
          </p:nvPr>
        </p:nvSpPr>
        <p:spPr>
          <a:xfrm>
            <a:off x="609600" y="1321518"/>
            <a:ext cx="10972800" cy="495200"/>
          </a:xfrm>
          <a:prstGeom prst="rect">
            <a:avLst/>
          </a:prstGeom>
        </p:spPr>
        <p:txBody>
          <a:bodyPr>
            <a:noAutofit/>
          </a:bodyPr>
          <a:lstStyle/>
          <a:p>
            <a:r>
              <a:rPr lang="vi-VN" sz="2400" b="1" dirty="0">
                <a:solidFill>
                  <a:schemeClr val="accent1">
                    <a:lumMod val="50000"/>
                  </a:schemeClr>
                </a:solidFill>
                <a:latin typeface="+mn-lt"/>
              </a:rPr>
              <a:t>BỘ ĐIỀU KHIỂN TRẠM KHÍ NÉN</a:t>
            </a:r>
            <a:endParaRPr lang="en-US" sz="2400" b="1"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28A10226-8821-0246-FA79-6A60274737C8}"/>
              </a:ext>
            </a:extLst>
          </p:cNvPr>
          <p:cNvSpPr txBox="1"/>
          <p:nvPr/>
        </p:nvSpPr>
        <p:spPr>
          <a:xfrm>
            <a:off x="609600" y="2006594"/>
            <a:ext cx="10972800" cy="3371179"/>
          </a:xfrm>
          <a:prstGeom prst="rect">
            <a:avLst/>
          </a:prstGeom>
          <a:noFill/>
        </p:spPr>
        <p:txBody>
          <a:bodyPr wrap="square">
            <a:spAutoFit/>
          </a:bodyPr>
          <a:lstStyle/>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Điều khiển RUN/STOP từ xa.</a:t>
            </a:r>
            <a:endParaRPr lang="en-US"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Đặt giá trị áp suất theo mong muốn.</a:t>
            </a:r>
            <a:endParaRPr lang="en-US"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Thiết lập lịch chạy cho từng máy theo thời gian thực giúp tối ưu trong vận hành.</a:t>
            </a:r>
            <a:endParaRPr lang="en-US"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Theo dõi điện năng tiêu thụ cho hệ thống khí nén, giúp quản lý chi phí trong hệ thống nén khí.</a:t>
            </a:r>
            <a:endParaRPr lang="en-US"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Tăng tuổi thọ thiết bị, tiết kiệm năng lượng</a:t>
            </a:r>
            <a:endParaRPr lang="en-US" dirty="0">
              <a:latin typeface="Arial" panose="020B0604020202020204" pitchFamily="34" charset="0"/>
              <a:ea typeface="Calibri" panose="020F0502020204030204" pitchFamily="34" charset="0"/>
              <a:cs typeface="Arial" panose="020B0604020202020204" pitchFamily="34" charset="0"/>
            </a:endParaRPr>
          </a:p>
          <a:p>
            <a:pPr marL="457189" indent="-457189">
              <a:lnSpc>
                <a:spcPct val="130000"/>
              </a:lnSpc>
              <a:spcBef>
                <a:spcPts val="400"/>
              </a:spcBef>
              <a:spcAft>
                <a:spcPts val="400"/>
              </a:spcAft>
              <a:buFont typeface="Wingdings" panose="05000000000000000000" pitchFamily="2" charset="2"/>
              <a:buChar char=""/>
            </a:pPr>
            <a:r>
              <a:rPr lang="vi-VN" dirty="0">
                <a:latin typeface="Arial" panose="020B0604020202020204" pitchFamily="34" charset="0"/>
                <a:ea typeface="Calibri" panose="020F0502020204030204" pitchFamily="34" charset="0"/>
                <a:cs typeface="Arial" panose="020B0604020202020204" pitchFamily="34" charset="0"/>
              </a:rPr>
              <a:t>Cảnh báo các lỗi trong trường hợp máy bị sự cố.</a:t>
            </a:r>
            <a:endParaRPr lang="en-US" dirty="0">
              <a:latin typeface="Arial" panose="020B0604020202020204" pitchFamily="34" charset="0"/>
              <a:ea typeface="Calibri" panose="020F0502020204030204" pitchFamily="34" charset="0"/>
              <a:cs typeface="Arial" panose="020B0604020202020204" pitchFamily="34" charset="0"/>
            </a:endParaRPr>
          </a:p>
          <a:p>
            <a:pPr>
              <a:buNone/>
            </a:pPr>
            <a:r>
              <a:rPr lang="vi-VN" dirty="0">
                <a:latin typeface="Arial" panose="020B0604020202020204" pitchFamily="34" charset="0"/>
                <a:ea typeface="Yu Mincho" panose="02020400000000000000" pitchFamily="18" charset="-128"/>
              </a:rPr>
              <a:t>Việc lắp đặt và kết nối bộ điều khiển phối hợp trong trạm khí nén được thực hiện một cách dễ dàng, chi phí thấp, cho phép kết nối nhiều </a:t>
            </a:r>
            <a:r>
              <a:rPr lang="vi-VN" dirty="0" err="1">
                <a:latin typeface="Arial" panose="020B0604020202020204" pitchFamily="34" charset="0"/>
                <a:ea typeface="Yu Mincho" panose="02020400000000000000" pitchFamily="18" charset="-128"/>
              </a:rPr>
              <a:t>model</a:t>
            </a:r>
            <a:r>
              <a:rPr lang="vi-VN" dirty="0">
                <a:latin typeface="Arial" panose="020B0604020202020204" pitchFamily="34" charset="0"/>
                <a:ea typeface="Yu Mincho" panose="02020400000000000000" pitchFamily="18" charset="-128"/>
              </a:rPr>
              <a:t> và loại máy nén khí khác nhau.</a:t>
            </a:r>
            <a:endParaRPr lang="en-US" dirty="0"/>
          </a:p>
        </p:txBody>
      </p:sp>
    </p:spTree>
    <p:extLst>
      <p:ext uri="{BB962C8B-B14F-4D97-AF65-F5344CB8AC3E}">
        <p14:creationId xmlns:p14="http://schemas.microsoft.com/office/powerpoint/2010/main" val="283139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idx="4294967295"/>
          </p:nvPr>
        </p:nvSpPr>
        <p:spPr>
          <a:xfrm>
            <a:off x="605704" y="1147347"/>
            <a:ext cx="10972800" cy="495200"/>
          </a:xfrm>
          <a:prstGeom prst="rect">
            <a:avLst/>
          </a:prstGeom>
        </p:spPr>
        <p:txBody>
          <a:bodyPr>
            <a:noAutofit/>
          </a:bodyPr>
          <a:lstStyle/>
          <a:p>
            <a:pPr algn="ctr"/>
            <a:r>
              <a:rPr lang="vi-VN" sz="2400" b="1" dirty="0">
                <a:solidFill>
                  <a:schemeClr val="accent1">
                    <a:lumMod val="50000"/>
                  </a:schemeClr>
                </a:solidFill>
                <a:latin typeface="+mn-lt"/>
              </a:rPr>
              <a:t>HỆ THỐNG ĐIỀU KHIỂN</a:t>
            </a:r>
            <a:endParaRPr lang="en-US" sz="2400" b="1" dirty="0">
              <a:solidFill>
                <a:schemeClr val="accent1">
                  <a:lumMod val="50000"/>
                </a:schemeClr>
              </a:solidFill>
              <a:latin typeface="+mn-lt"/>
            </a:endParaRPr>
          </a:p>
        </p:txBody>
      </p:sp>
      <p:pic>
        <p:nvPicPr>
          <p:cNvPr id="3" name="Picture 2" descr="Dieukhienmaynenkhi">
            <a:extLst>
              <a:ext uri="{FF2B5EF4-FFF2-40B4-BE49-F238E27FC236}">
                <a16:creationId xmlns:a16="http://schemas.microsoft.com/office/drawing/2014/main" id="{78E81D2C-01BF-3E53-27AE-597C0AA752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3220" y="1915097"/>
            <a:ext cx="9445559" cy="4716513"/>
          </a:xfrm>
          <a:prstGeom prst="rect">
            <a:avLst/>
          </a:prstGeom>
          <a:noFill/>
          <a:ln>
            <a:noFill/>
          </a:ln>
        </p:spPr>
      </p:pic>
    </p:spTree>
    <p:extLst>
      <p:ext uri="{BB962C8B-B14F-4D97-AF65-F5344CB8AC3E}">
        <p14:creationId xmlns:p14="http://schemas.microsoft.com/office/powerpoint/2010/main" val="492274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idx="4294967295"/>
          </p:nvPr>
        </p:nvSpPr>
        <p:spPr>
          <a:xfrm>
            <a:off x="664028" y="1332404"/>
            <a:ext cx="10972800" cy="495200"/>
          </a:xfrm>
          <a:prstGeom prst="rect">
            <a:avLst/>
          </a:prstGeom>
        </p:spPr>
        <p:txBody>
          <a:bodyPr>
            <a:noAutofit/>
          </a:bodyPr>
          <a:lstStyle/>
          <a:p>
            <a:r>
              <a:rPr lang="vi-VN" sz="2400" b="1">
                <a:solidFill>
                  <a:schemeClr val="accent1">
                    <a:lumMod val="50000"/>
                  </a:schemeClr>
                </a:solidFill>
                <a:latin typeface="+mn-lt"/>
              </a:rPr>
              <a:t>CHI PHÍ ĐẦU TƯ</a:t>
            </a:r>
            <a:endParaRPr lang="en-US" sz="2400" b="1" dirty="0">
              <a:solidFill>
                <a:schemeClr val="accent1">
                  <a:lumMod val="50000"/>
                </a:schemeClr>
              </a:solidFill>
              <a:latin typeface="+mn-lt"/>
            </a:endParaRPr>
          </a:p>
        </p:txBody>
      </p:sp>
      <p:sp>
        <p:nvSpPr>
          <p:cNvPr id="9" name="Title 1">
            <a:extLst>
              <a:ext uri="{FF2B5EF4-FFF2-40B4-BE49-F238E27FC236}">
                <a16:creationId xmlns:a16="http://schemas.microsoft.com/office/drawing/2014/main" id="{0CABDB9B-098E-4DA0-BFCD-17D20933C3DF}"/>
              </a:ext>
            </a:extLst>
          </p:cNvPr>
          <p:cNvSpPr txBox="1">
            <a:spLocks/>
          </p:cNvSpPr>
          <p:nvPr/>
        </p:nvSpPr>
        <p:spPr>
          <a:xfrm>
            <a:off x="4464574" y="6004212"/>
            <a:ext cx="3393479" cy="427796"/>
          </a:xfrm>
          <a:prstGeom prst="rect">
            <a:avLst/>
          </a:prstGeom>
        </p:spPr>
        <p:txBody>
          <a:bodyPr vert="horz" lIns="91457" tIns="45728" rIns="91457" bIns="45728"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ctr"/>
            <a:r>
              <a:rPr lang="en-US" sz="2003" b="0" dirty="0" err="1">
                <a:solidFill>
                  <a:schemeClr val="tx1"/>
                </a:solidFill>
              </a:rPr>
              <a:t>Biểu</a:t>
            </a:r>
            <a:r>
              <a:rPr lang="en-US" sz="2003" b="0" dirty="0">
                <a:solidFill>
                  <a:schemeClr val="tx1"/>
                </a:solidFill>
              </a:rPr>
              <a:t> </a:t>
            </a:r>
            <a:r>
              <a:rPr lang="en-US" sz="2003" b="0" dirty="0" err="1">
                <a:solidFill>
                  <a:schemeClr val="tx1"/>
                </a:solidFill>
              </a:rPr>
              <a:t>đồ</a:t>
            </a:r>
            <a:r>
              <a:rPr lang="en-US" sz="2003" b="0" dirty="0">
                <a:solidFill>
                  <a:schemeClr val="tx1"/>
                </a:solidFill>
              </a:rPr>
              <a:t> Ginter</a:t>
            </a:r>
            <a:endParaRPr lang="en-150" sz="2003" b="0" dirty="0">
              <a:solidFill>
                <a:schemeClr val="tx1"/>
              </a:solidFill>
            </a:endParaRPr>
          </a:p>
        </p:txBody>
      </p:sp>
      <p:graphicFrame>
        <p:nvGraphicFramePr>
          <p:cNvPr id="5" name="Table 4">
            <a:extLst>
              <a:ext uri="{FF2B5EF4-FFF2-40B4-BE49-F238E27FC236}">
                <a16:creationId xmlns:a16="http://schemas.microsoft.com/office/drawing/2014/main" id="{485B2370-61BE-F76A-BF1D-773533E3051B}"/>
              </a:ext>
            </a:extLst>
          </p:cNvPr>
          <p:cNvGraphicFramePr>
            <a:graphicFrameLocks noGrp="1"/>
          </p:cNvGraphicFramePr>
          <p:nvPr>
            <p:extLst>
              <p:ext uri="{D42A27DB-BD31-4B8C-83A1-F6EECF244321}">
                <p14:modId xmlns:p14="http://schemas.microsoft.com/office/powerpoint/2010/main" val="4131778986"/>
              </p:ext>
            </p:extLst>
          </p:nvPr>
        </p:nvGraphicFramePr>
        <p:xfrm>
          <a:off x="1026210" y="2063121"/>
          <a:ext cx="9923549" cy="3735557"/>
        </p:xfrm>
        <a:graphic>
          <a:graphicData uri="http://schemas.openxmlformats.org/drawingml/2006/table">
            <a:tbl>
              <a:tblPr firstRow="1" firstCol="1" bandRow="1">
                <a:tableStyleId>{284E427A-3D55-4303-BF80-6455036E1DE7}</a:tableStyleId>
              </a:tblPr>
              <a:tblGrid>
                <a:gridCol w="584517">
                  <a:extLst>
                    <a:ext uri="{9D8B030D-6E8A-4147-A177-3AD203B41FA5}">
                      <a16:colId xmlns:a16="http://schemas.microsoft.com/office/drawing/2014/main" val="985324364"/>
                    </a:ext>
                  </a:extLst>
                </a:gridCol>
                <a:gridCol w="4416743">
                  <a:extLst>
                    <a:ext uri="{9D8B030D-6E8A-4147-A177-3AD203B41FA5}">
                      <a16:colId xmlns:a16="http://schemas.microsoft.com/office/drawing/2014/main" val="3717443861"/>
                    </a:ext>
                  </a:extLst>
                </a:gridCol>
                <a:gridCol w="1457643">
                  <a:extLst>
                    <a:ext uri="{9D8B030D-6E8A-4147-A177-3AD203B41FA5}">
                      <a16:colId xmlns:a16="http://schemas.microsoft.com/office/drawing/2014/main" val="1452720450"/>
                    </a:ext>
                  </a:extLst>
                </a:gridCol>
                <a:gridCol w="1649730">
                  <a:extLst>
                    <a:ext uri="{9D8B030D-6E8A-4147-A177-3AD203B41FA5}">
                      <a16:colId xmlns:a16="http://schemas.microsoft.com/office/drawing/2014/main" val="694585947"/>
                    </a:ext>
                  </a:extLst>
                </a:gridCol>
                <a:gridCol w="1814916">
                  <a:extLst>
                    <a:ext uri="{9D8B030D-6E8A-4147-A177-3AD203B41FA5}">
                      <a16:colId xmlns:a16="http://schemas.microsoft.com/office/drawing/2014/main" val="3164880370"/>
                    </a:ext>
                  </a:extLst>
                </a:gridCol>
              </a:tblGrid>
              <a:tr h="934044">
                <a:tc>
                  <a:txBody>
                    <a:bodyPr/>
                    <a:lstStyle/>
                    <a:p>
                      <a:pPr algn="ctr">
                        <a:lnSpc>
                          <a:spcPct val="130000"/>
                        </a:lnSpc>
                        <a:spcBef>
                          <a:spcPts val="600"/>
                        </a:spcBef>
                        <a:spcAft>
                          <a:spcPts val="600"/>
                        </a:spcAft>
                        <a:buNone/>
                      </a:pPr>
                      <a:r>
                        <a:rPr lang="vi-VN" sz="2100" b="1" dirty="0">
                          <a:effectLst/>
                        </a:rPr>
                        <a:t>TT</a:t>
                      </a:r>
                      <a:endParaRPr lang="en-US" sz="2100" b="1"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Bef>
                          <a:spcPts val="600"/>
                        </a:spcBef>
                        <a:spcAft>
                          <a:spcPts val="600"/>
                        </a:spcAft>
                        <a:buNone/>
                      </a:pPr>
                      <a:r>
                        <a:rPr lang="vi-VN" sz="2100" b="1" dirty="0">
                          <a:effectLst/>
                        </a:rPr>
                        <a:t>Thiết bị</a:t>
                      </a:r>
                      <a:endParaRPr lang="en-US" sz="2100" b="1"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Bef>
                          <a:spcPts val="600"/>
                        </a:spcBef>
                        <a:spcAft>
                          <a:spcPts val="600"/>
                        </a:spcAft>
                        <a:buNone/>
                      </a:pPr>
                      <a:r>
                        <a:rPr lang="vi-VN" sz="2100" b="1" dirty="0">
                          <a:effectLst/>
                        </a:rPr>
                        <a:t>Số lượng</a:t>
                      </a:r>
                      <a:endParaRPr lang="en-US" sz="2100" b="1"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vi-VN" sz="2100" b="1" dirty="0">
                          <a:effectLst/>
                        </a:rPr>
                        <a:t>Giá thành</a:t>
                      </a:r>
                      <a:endParaRPr lang="en-US" sz="2100" b="1" dirty="0">
                        <a:effectLst/>
                      </a:endParaRPr>
                    </a:p>
                    <a:p>
                      <a:pPr algn="ctr">
                        <a:lnSpc>
                          <a:spcPct val="107000"/>
                        </a:lnSpc>
                        <a:spcBef>
                          <a:spcPts val="600"/>
                        </a:spcBef>
                        <a:spcAft>
                          <a:spcPts val="600"/>
                        </a:spcAft>
                        <a:buNone/>
                      </a:pPr>
                      <a:r>
                        <a:rPr lang="vi-VN" sz="2100" b="1" dirty="0">
                          <a:effectLst/>
                        </a:rPr>
                        <a:t>(triệu VNĐ)</a:t>
                      </a:r>
                      <a:endParaRPr lang="en-US" sz="2100" b="1"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vi-VN" sz="2100" b="1" dirty="0">
                          <a:effectLst/>
                        </a:rPr>
                        <a:t>Chi phí</a:t>
                      </a:r>
                      <a:endParaRPr lang="en-US" sz="2100" b="1" dirty="0">
                        <a:effectLst/>
                      </a:endParaRPr>
                    </a:p>
                    <a:p>
                      <a:pPr algn="ctr">
                        <a:lnSpc>
                          <a:spcPct val="107000"/>
                        </a:lnSpc>
                        <a:spcBef>
                          <a:spcPts val="600"/>
                        </a:spcBef>
                        <a:spcAft>
                          <a:spcPts val="600"/>
                        </a:spcAft>
                        <a:buNone/>
                      </a:pPr>
                      <a:r>
                        <a:rPr lang="vi-VN" sz="2100" b="1" dirty="0">
                          <a:effectLst/>
                        </a:rPr>
                        <a:t>(triệu VNĐ)</a:t>
                      </a:r>
                      <a:endParaRPr lang="en-US" sz="2100" b="1"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132075169"/>
                  </a:ext>
                </a:extLst>
              </a:tr>
              <a:tr h="389664">
                <a:tc>
                  <a:txBody>
                    <a:bodyPr/>
                    <a:lstStyle/>
                    <a:p>
                      <a:pPr algn="ctr">
                        <a:lnSpc>
                          <a:spcPct val="130000"/>
                        </a:lnSpc>
                        <a:spcAft>
                          <a:spcPts val="800"/>
                        </a:spcAft>
                        <a:buNone/>
                      </a:pPr>
                      <a:r>
                        <a:rPr lang="vi-VN" sz="2100" dirty="0">
                          <a:effectLst/>
                        </a:rPr>
                        <a:t>1</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Bộ điều khiển PLC</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vi-VN" sz="2100" dirty="0">
                          <a:effectLst/>
                        </a:rPr>
                        <a:t>1 bộ</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55</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55</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978259703"/>
                  </a:ext>
                </a:extLst>
              </a:tr>
              <a:tr h="389664">
                <a:tc>
                  <a:txBody>
                    <a:bodyPr/>
                    <a:lstStyle/>
                    <a:p>
                      <a:pPr algn="ctr">
                        <a:lnSpc>
                          <a:spcPct val="130000"/>
                        </a:lnSpc>
                        <a:spcAft>
                          <a:spcPts val="800"/>
                        </a:spcAft>
                        <a:buNone/>
                      </a:pPr>
                      <a:r>
                        <a:rPr lang="vi-VN" sz="2100" dirty="0">
                          <a:effectLst/>
                        </a:rPr>
                        <a:t>2</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es-ES" sz="2100" dirty="0">
                          <a:effectLst/>
                        </a:rPr>
                        <a:t>Rơ le đóng cắt máy nén</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en-US" sz="2100" dirty="0">
                          <a:effectLst/>
                        </a:rPr>
                        <a:t>4</a:t>
                      </a:r>
                      <a:r>
                        <a:rPr lang="vi-VN" sz="2100" dirty="0">
                          <a:effectLst/>
                        </a:rPr>
                        <a:t> bộ</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5</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20</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1378011864"/>
                  </a:ext>
                </a:extLst>
              </a:tr>
              <a:tr h="389664">
                <a:tc>
                  <a:txBody>
                    <a:bodyPr/>
                    <a:lstStyle/>
                    <a:p>
                      <a:pPr algn="ctr">
                        <a:lnSpc>
                          <a:spcPct val="130000"/>
                        </a:lnSpc>
                        <a:spcAft>
                          <a:spcPts val="800"/>
                        </a:spcAft>
                        <a:buNone/>
                      </a:pPr>
                      <a:r>
                        <a:rPr lang="vi-VN" sz="2100" dirty="0">
                          <a:effectLst/>
                        </a:rPr>
                        <a:t>3</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Phần mềm điều khiển</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vi-VN" sz="2100" dirty="0">
                          <a:effectLst/>
                        </a:rPr>
                        <a:t>1 bộ</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3</a:t>
                      </a:r>
                      <a:r>
                        <a:rPr lang="en-US" sz="2100" dirty="0">
                          <a:effectLst/>
                        </a:rPr>
                        <a:t>5</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3</a:t>
                      </a:r>
                      <a:r>
                        <a:rPr lang="en-US" sz="2100" dirty="0">
                          <a:effectLst/>
                        </a:rPr>
                        <a:t>5</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882927097"/>
                  </a:ext>
                </a:extLst>
              </a:tr>
              <a:tr h="463529">
                <a:tc>
                  <a:txBody>
                    <a:bodyPr/>
                    <a:lstStyle/>
                    <a:p>
                      <a:pPr algn="ctr">
                        <a:lnSpc>
                          <a:spcPct val="130000"/>
                        </a:lnSpc>
                        <a:spcAft>
                          <a:spcPts val="800"/>
                        </a:spcAft>
                        <a:buNone/>
                      </a:pPr>
                      <a:r>
                        <a:rPr lang="vi-VN" sz="2100" dirty="0">
                          <a:effectLst/>
                        </a:rPr>
                        <a:t>4</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Chi phí biến tần, 02 biến tần 55 </a:t>
                      </a:r>
                      <a:r>
                        <a:rPr lang="vi-VN" sz="2100" dirty="0" err="1">
                          <a:effectLst/>
                        </a:rPr>
                        <a:t>kW</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en-US" sz="2100" dirty="0">
                          <a:effectLst/>
                        </a:rPr>
                        <a:t>2</a:t>
                      </a:r>
                      <a:r>
                        <a:rPr lang="vi-VN" sz="2100" dirty="0">
                          <a:effectLst/>
                        </a:rPr>
                        <a:t> cái</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65</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130</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922237429"/>
                  </a:ext>
                </a:extLst>
              </a:tr>
              <a:tr h="389664">
                <a:tc>
                  <a:txBody>
                    <a:bodyPr/>
                    <a:lstStyle/>
                    <a:p>
                      <a:pPr algn="ctr">
                        <a:lnSpc>
                          <a:spcPct val="130000"/>
                        </a:lnSpc>
                        <a:spcAft>
                          <a:spcPts val="800"/>
                        </a:spcAft>
                        <a:buNone/>
                      </a:pPr>
                      <a:r>
                        <a:rPr lang="vi-VN" sz="2100" dirty="0">
                          <a:effectLst/>
                        </a:rPr>
                        <a:t>5</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Chi phí lắp đặt hiệu chỉnh</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vi-VN" sz="2100" dirty="0">
                          <a:effectLst/>
                        </a:rPr>
                        <a:t>1 đợt</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30</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30</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117188275"/>
                  </a:ext>
                </a:extLst>
              </a:tr>
              <a:tr h="389664">
                <a:tc>
                  <a:txBody>
                    <a:bodyPr/>
                    <a:lstStyle/>
                    <a:p>
                      <a:pPr algn="ctr">
                        <a:lnSpc>
                          <a:spcPct val="130000"/>
                        </a:lnSpc>
                        <a:spcAft>
                          <a:spcPts val="800"/>
                        </a:spcAft>
                        <a:buNone/>
                      </a:pPr>
                      <a:r>
                        <a:rPr lang="vi-VN" sz="2100" dirty="0">
                          <a:effectLst/>
                        </a:rPr>
                        <a:t>6</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Chi phí phụ khác</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30000"/>
                        </a:lnSpc>
                        <a:spcAft>
                          <a:spcPts val="800"/>
                        </a:spcAft>
                        <a:buNone/>
                      </a:pPr>
                      <a:r>
                        <a:rPr lang="vi-VN" sz="2100" dirty="0">
                          <a:effectLst/>
                        </a:rPr>
                        <a:t> </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 </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10</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625667584"/>
                  </a:ext>
                </a:extLst>
              </a:tr>
              <a:tr h="389664">
                <a:tc>
                  <a:txBody>
                    <a:bodyPr/>
                    <a:lstStyle/>
                    <a:p>
                      <a:pPr algn="r">
                        <a:lnSpc>
                          <a:spcPct val="130000"/>
                        </a:lnSpc>
                        <a:spcAft>
                          <a:spcPts val="800"/>
                        </a:spcAft>
                        <a:buNone/>
                      </a:pPr>
                      <a:r>
                        <a:rPr lang="vi-VN" sz="2100" dirty="0">
                          <a:effectLst/>
                        </a:rPr>
                        <a:t> </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Tổng</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nSpc>
                          <a:spcPct val="130000"/>
                        </a:lnSpc>
                        <a:spcAft>
                          <a:spcPts val="800"/>
                        </a:spcAft>
                        <a:buNone/>
                      </a:pPr>
                      <a:r>
                        <a:rPr lang="vi-VN" sz="2100" dirty="0">
                          <a:effectLst/>
                        </a:rPr>
                        <a:t> </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vi-VN" sz="2100" dirty="0">
                          <a:effectLst/>
                        </a:rPr>
                        <a:t> </a:t>
                      </a:r>
                      <a:endParaRPr lang="en-US" sz="21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30000"/>
                        </a:lnSpc>
                        <a:spcAft>
                          <a:spcPts val="800"/>
                        </a:spcAft>
                        <a:buNone/>
                      </a:pPr>
                      <a:r>
                        <a:rPr lang="en-US" sz="2100" dirty="0">
                          <a:effectLst/>
                        </a:rPr>
                        <a:t>280</a:t>
                      </a:r>
                      <a:endParaRPr lang="en-US" sz="21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894243971"/>
                  </a:ext>
                </a:extLst>
              </a:tr>
            </a:tbl>
          </a:graphicData>
        </a:graphic>
      </p:graphicFrame>
    </p:spTree>
    <p:extLst>
      <p:ext uri="{BB962C8B-B14F-4D97-AF65-F5344CB8AC3E}">
        <p14:creationId xmlns:p14="http://schemas.microsoft.com/office/powerpoint/2010/main" val="369425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03D7-BA0E-5B59-0735-F4A507130B66}"/>
              </a:ext>
            </a:extLst>
          </p:cNvPr>
          <p:cNvSpPr>
            <a:spLocks noGrp="1"/>
          </p:cNvSpPr>
          <p:nvPr>
            <p:ph type="title" idx="4294967295"/>
          </p:nvPr>
        </p:nvSpPr>
        <p:spPr>
          <a:xfrm>
            <a:off x="707569" y="1267091"/>
            <a:ext cx="10972800" cy="495200"/>
          </a:xfrm>
          <a:prstGeom prst="rect">
            <a:avLst/>
          </a:prstGeom>
        </p:spPr>
        <p:txBody>
          <a:bodyPr>
            <a:noAutofit/>
          </a:bodyPr>
          <a:lstStyle/>
          <a:p>
            <a:r>
              <a:rPr lang="vi-VN" sz="2400" b="1" dirty="0">
                <a:solidFill>
                  <a:schemeClr val="accent1">
                    <a:lumMod val="50000"/>
                  </a:schemeClr>
                </a:solidFill>
                <a:latin typeface="+mn-lt"/>
              </a:rPr>
              <a:t>TIẾT KIỆM NĂNG LƯỢNG</a:t>
            </a:r>
            <a:endParaRPr lang="en-US" sz="2400" b="1"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C9F8F28B-E939-C7C8-291D-ECEF64371391}"/>
              </a:ext>
            </a:extLst>
          </p:cNvPr>
          <p:cNvGraphicFramePr>
            <a:graphicFrameLocks noGrp="1"/>
          </p:cNvGraphicFramePr>
          <p:nvPr>
            <p:extLst>
              <p:ext uri="{D42A27DB-BD31-4B8C-83A1-F6EECF244321}">
                <p14:modId xmlns:p14="http://schemas.microsoft.com/office/powerpoint/2010/main" val="924358290"/>
              </p:ext>
            </p:extLst>
          </p:nvPr>
        </p:nvGraphicFramePr>
        <p:xfrm>
          <a:off x="707572" y="2031142"/>
          <a:ext cx="10972797" cy="4116689"/>
        </p:xfrm>
        <a:graphic>
          <a:graphicData uri="http://schemas.openxmlformats.org/drawingml/2006/table">
            <a:tbl>
              <a:tblPr firstRow="1" firstCol="1" bandRow="1">
                <a:tableStyleId>{284E427A-3D55-4303-BF80-6455036E1DE7}</a:tableStyleId>
              </a:tblPr>
              <a:tblGrid>
                <a:gridCol w="775275">
                  <a:extLst>
                    <a:ext uri="{9D8B030D-6E8A-4147-A177-3AD203B41FA5}">
                      <a16:colId xmlns:a16="http://schemas.microsoft.com/office/drawing/2014/main" val="1197309566"/>
                    </a:ext>
                  </a:extLst>
                </a:gridCol>
                <a:gridCol w="5648758">
                  <a:extLst>
                    <a:ext uri="{9D8B030D-6E8A-4147-A177-3AD203B41FA5}">
                      <a16:colId xmlns:a16="http://schemas.microsoft.com/office/drawing/2014/main" val="2271970661"/>
                    </a:ext>
                  </a:extLst>
                </a:gridCol>
                <a:gridCol w="930026">
                  <a:extLst>
                    <a:ext uri="{9D8B030D-6E8A-4147-A177-3AD203B41FA5}">
                      <a16:colId xmlns:a16="http://schemas.microsoft.com/office/drawing/2014/main" val="593816152"/>
                    </a:ext>
                  </a:extLst>
                </a:gridCol>
                <a:gridCol w="930026">
                  <a:extLst>
                    <a:ext uri="{9D8B030D-6E8A-4147-A177-3AD203B41FA5}">
                      <a16:colId xmlns:a16="http://schemas.microsoft.com/office/drawing/2014/main" val="2501703398"/>
                    </a:ext>
                  </a:extLst>
                </a:gridCol>
                <a:gridCol w="930026">
                  <a:extLst>
                    <a:ext uri="{9D8B030D-6E8A-4147-A177-3AD203B41FA5}">
                      <a16:colId xmlns:a16="http://schemas.microsoft.com/office/drawing/2014/main" val="475488158"/>
                    </a:ext>
                  </a:extLst>
                </a:gridCol>
                <a:gridCol w="930026">
                  <a:extLst>
                    <a:ext uri="{9D8B030D-6E8A-4147-A177-3AD203B41FA5}">
                      <a16:colId xmlns:a16="http://schemas.microsoft.com/office/drawing/2014/main" val="2550743233"/>
                    </a:ext>
                  </a:extLst>
                </a:gridCol>
                <a:gridCol w="828660">
                  <a:extLst>
                    <a:ext uri="{9D8B030D-6E8A-4147-A177-3AD203B41FA5}">
                      <a16:colId xmlns:a16="http://schemas.microsoft.com/office/drawing/2014/main" val="1844864773"/>
                    </a:ext>
                  </a:extLst>
                </a:gridCol>
              </a:tblGrid>
              <a:tr h="798924">
                <a:tc>
                  <a:txBody>
                    <a:bodyPr/>
                    <a:lstStyle/>
                    <a:p>
                      <a:pPr algn="ctr">
                        <a:lnSpc>
                          <a:spcPct val="107000"/>
                        </a:lnSpc>
                        <a:spcBef>
                          <a:spcPts val="600"/>
                        </a:spcBef>
                        <a:spcAft>
                          <a:spcPts val="600"/>
                        </a:spcAft>
                        <a:buNone/>
                      </a:pPr>
                      <a:r>
                        <a:rPr lang="en-US" sz="1800" dirty="0">
                          <a:effectLst/>
                        </a:rPr>
                        <a:t>TT</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Thiết bị</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MNK2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MNK3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MNK4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MNK5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Bef>
                          <a:spcPts val="600"/>
                        </a:spcBef>
                        <a:spcAft>
                          <a:spcPts val="600"/>
                        </a:spcAft>
                        <a:buNone/>
                      </a:pPr>
                      <a:r>
                        <a:rPr lang="en-US" sz="1800" dirty="0">
                          <a:effectLst/>
                        </a:rPr>
                        <a:t>Tổng</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1857491562"/>
                  </a:ext>
                </a:extLst>
              </a:tr>
              <a:tr h="434842">
                <a:tc>
                  <a:txBody>
                    <a:bodyPr/>
                    <a:lstStyle/>
                    <a:p>
                      <a:pPr algn="ctr">
                        <a:lnSpc>
                          <a:spcPct val="107000"/>
                        </a:lnSpc>
                        <a:spcAft>
                          <a:spcPts val="800"/>
                        </a:spcAft>
                        <a:buNone/>
                      </a:pPr>
                      <a:r>
                        <a:rPr lang="en-US" sz="1800" dirty="0">
                          <a:effectLst/>
                        </a:rPr>
                        <a:t>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Công suất có tải (</a:t>
                      </a:r>
                      <a:r>
                        <a:rPr lang="vi-VN" sz="1800" dirty="0" err="1">
                          <a:effectLst/>
                        </a:rPr>
                        <a:t>kW</a:t>
                      </a:r>
                      <a:r>
                        <a:rPr lang="vi-VN" sz="1800" dirty="0">
                          <a:effectLst/>
                        </a:rPr>
                        <a:t>)</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84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83,5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93,9</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89,2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 </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1215052230"/>
                  </a:ext>
                </a:extLst>
              </a:tr>
              <a:tr h="578635">
                <a:tc>
                  <a:txBody>
                    <a:bodyPr/>
                    <a:lstStyle/>
                    <a:p>
                      <a:pPr algn="ctr">
                        <a:lnSpc>
                          <a:spcPct val="107000"/>
                        </a:lnSpc>
                        <a:spcAft>
                          <a:spcPts val="800"/>
                        </a:spcAft>
                        <a:buNone/>
                      </a:pPr>
                      <a:r>
                        <a:rPr lang="en-US" sz="1800" dirty="0">
                          <a:effectLst/>
                        </a:rPr>
                        <a:t>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Công suất không tải (kW)</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42,6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35,1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40,2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44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 </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573003716"/>
                  </a:ext>
                </a:extLst>
              </a:tr>
              <a:tr h="434842">
                <a:tc>
                  <a:txBody>
                    <a:bodyPr/>
                    <a:lstStyle/>
                    <a:p>
                      <a:pPr algn="ctr">
                        <a:lnSpc>
                          <a:spcPct val="107000"/>
                        </a:lnSpc>
                        <a:spcAft>
                          <a:spcPts val="800"/>
                        </a:spcAft>
                        <a:buNone/>
                      </a:pPr>
                      <a:r>
                        <a:rPr lang="en-US" sz="1800" dirty="0">
                          <a:effectLst/>
                        </a:rPr>
                        <a:t>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Tỉ lệ chạy có tải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42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57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83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69</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 </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4288811504"/>
                  </a:ext>
                </a:extLst>
              </a:tr>
              <a:tr h="434842">
                <a:tc>
                  <a:txBody>
                    <a:bodyPr/>
                    <a:lstStyle/>
                    <a:p>
                      <a:pPr algn="ctr">
                        <a:lnSpc>
                          <a:spcPct val="107000"/>
                        </a:lnSpc>
                        <a:spcAft>
                          <a:spcPts val="800"/>
                        </a:spcAft>
                        <a:buNone/>
                      </a:pPr>
                      <a:r>
                        <a:rPr lang="en-US" sz="1800" dirty="0">
                          <a:effectLst/>
                        </a:rPr>
                        <a:t>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Tỉ lệ chạy không tải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58</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43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 </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924911723"/>
                  </a:ext>
                </a:extLst>
              </a:tr>
              <a:tr h="798924">
                <a:tc>
                  <a:txBody>
                    <a:bodyPr/>
                    <a:lstStyle/>
                    <a:p>
                      <a:pPr algn="ctr">
                        <a:lnSpc>
                          <a:spcPct val="107000"/>
                        </a:lnSpc>
                        <a:spcAft>
                          <a:spcPts val="800"/>
                        </a:spcAft>
                        <a:buNone/>
                      </a:pPr>
                      <a:r>
                        <a:rPr lang="en-US" sz="1800" dirty="0">
                          <a:effectLst/>
                        </a:rPr>
                        <a:t>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Lượng điện trước khi thực hiện (kW)</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60</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63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85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75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283</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052573422"/>
                  </a:ext>
                </a:extLst>
              </a:tr>
              <a:tr h="635680">
                <a:tc>
                  <a:txBody>
                    <a:bodyPr/>
                    <a:lstStyle/>
                    <a:p>
                      <a:pPr algn="ctr">
                        <a:lnSpc>
                          <a:spcPct val="107000"/>
                        </a:lnSpc>
                        <a:spcAft>
                          <a:spcPts val="800"/>
                        </a:spcAft>
                        <a:buNone/>
                      </a:pPr>
                      <a:r>
                        <a:rPr lang="en-US" sz="1800" dirty="0">
                          <a:effectLst/>
                        </a:rPr>
                        <a:t>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Lượng điện </a:t>
                      </a:r>
                      <a:r>
                        <a:rPr lang="en-US" sz="1800" dirty="0" err="1">
                          <a:effectLst/>
                        </a:rPr>
                        <a:t>tiết</a:t>
                      </a:r>
                      <a:r>
                        <a:rPr lang="en-US" sz="1800" dirty="0">
                          <a:effectLst/>
                        </a:rPr>
                        <a:t> </a:t>
                      </a:r>
                      <a:r>
                        <a:rPr lang="en-US" sz="1800" dirty="0" err="1">
                          <a:effectLst/>
                        </a:rPr>
                        <a:t>kiệm</a:t>
                      </a:r>
                      <a:r>
                        <a:rPr lang="en-US" sz="1800" dirty="0">
                          <a:effectLst/>
                        </a:rPr>
                        <a:t> </a:t>
                      </a:r>
                      <a:r>
                        <a:rPr lang="en-US" sz="1800" dirty="0" err="1">
                          <a:effectLst/>
                        </a:rPr>
                        <a:t>được</a:t>
                      </a:r>
                      <a:r>
                        <a:rPr lang="en-US" sz="1800" dirty="0">
                          <a:effectLst/>
                        </a:rPr>
                        <a:t> </a:t>
                      </a:r>
                      <a:r>
                        <a:rPr lang="vi-VN" sz="1800" dirty="0">
                          <a:effectLst/>
                        </a:rPr>
                        <a:t>sau khi thực hiện (</a:t>
                      </a:r>
                      <a:r>
                        <a:rPr lang="vi-VN" sz="1800" dirty="0" err="1">
                          <a:effectLst/>
                        </a:rPr>
                        <a:t>kW</a:t>
                      </a:r>
                      <a:r>
                        <a:rPr lang="vi-VN" sz="1800" dirty="0">
                          <a:effectLst/>
                        </a:rPr>
                        <a:t>)</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60</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060990318"/>
                  </a:ext>
                </a:extLst>
              </a:tr>
            </a:tbl>
          </a:graphicData>
        </a:graphic>
      </p:graphicFrame>
    </p:spTree>
    <p:extLst>
      <p:ext uri="{BB962C8B-B14F-4D97-AF65-F5344CB8AC3E}">
        <p14:creationId xmlns:p14="http://schemas.microsoft.com/office/powerpoint/2010/main" val="2611118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2D495-2A37-4B7B-F0E6-21346F358204}"/>
              </a:ext>
            </a:extLst>
          </p:cNvPr>
          <p:cNvSpPr>
            <a:spLocks noGrp="1"/>
          </p:cNvSpPr>
          <p:nvPr>
            <p:ph type="title" idx="4294967295"/>
          </p:nvPr>
        </p:nvSpPr>
        <p:spPr>
          <a:xfrm>
            <a:off x="609599" y="1202674"/>
            <a:ext cx="10972800" cy="495200"/>
          </a:xfrm>
          <a:prstGeom prst="rect">
            <a:avLst/>
          </a:prstGeom>
        </p:spPr>
        <p:txBody>
          <a:bodyPr>
            <a:noAutofit/>
          </a:bodyPr>
          <a:lstStyle/>
          <a:p>
            <a:r>
              <a:rPr lang="vi-VN" sz="2400" b="1" dirty="0">
                <a:solidFill>
                  <a:schemeClr val="accent1">
                    <a:lumMod val="50000"/>
                  </a:schemeClr>
                </a:solidFill>
                <a:latin typeface="+mn-lt"/>
              </a:rPr>
              <a:t>TÍNH TOÁN TIẾT KIỆM NĂNG LƯỢNG</a:t>
            </a:r>
            <a:endParaRPr lang="en-US" sz="2400" b="1"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A80BAA02-838F-CD59-9199-9BE754B0B0E9}"/>
              </a:ext>
            </a:extLst>
          </p:cNvPr>
          <p:cNvGraphicFramePr>
            <a:graphicFrameLocks noGrp="1"/>
          </p:cNvGraphicFramePr>
          <p:nvPr>
            <p:extLst>
              <p:ext uri="{D42A27DB-BD31-4B8C-83A1-F6EECF244321}">
                <p14:modId xmlns:p14="http://schemas.microsoft.com/office/powerpoint/2010/main" val="2676427540"/>
              </p:ext>
            </p:extLst>
          </p:nvPr>
        </p:nvGraphicFramePr>
        <p:xfrm>
          <a:off x="609600" y="1966682"/>
          <a:ext cx="10972799" cy="4707763"/>
        </p:xfrm>
        <a:graphic>
          <a:graphicData uri="http://schemas.openxmlformats.org/drawingml/2006/table">
            <a:tbl>
              <a:tblPr firstRow="1" firstCol="1" bandRow="1">
                <a:tableStyleId>{284E427A-3D55-4303-BF80-6455036E1DE7}</a:tableStyleId>
              </a:tblPr>
              <a:tblGrid>
                <a:gridCol w="743956">
                  <a:extLst>
                    <a:ext uri="{9D8B030D-6E8A-4147-A177-3AD203B41FA5}">
                      <a16:colId xmlns:a16="http://schemas.microsoft.com/office/drawing/2014/main" val="2573037987"/>
                    </a:ext>
                  </a:extLst>
                </a:gridCol>
                <a:gridCol w="5793639">
                  <a:extLst>
                    <a:ext uri="{9D8B030D-6E8A-4147-A177-3AD203B41FA5}">
                      <a16:colId xmlns:a16="http://schemas.microsoft.com/office/drawing/2014/main" val="3398971804"/>
                    </a:ext>
                  </a:extLst>
                </a:gridCol>
                <a:gridCol w="1999244">
                  <a:extLst>
                    <a:ext uri="{9D8B030D-6E8A-4147-A177-3AD203B41FA5}">
                      <a16:colId xmlns:a16="http://schemas.microsoft.com/office/drawing/2014/main" val="2441598746"/>
                    </a:ext>
                  </a:extLst>
                </a:gridCol>
                <a:gridCol w="2435960">
                  <a:extLst>
                    <a:ext uri="{9D8B030D-6E8A-4147-A177-3AD203B41FA5}">
                      <a16:colId xmlns:a16="http://schemas.microsoft.com/office/drawing/2014/main" val="76965492"/>
                    </a:ext>
                  </a:extLst>
                </a:gridCol>
              </a:tblGrid>
              <a:tr h="245073">
                <a:tc>
                  <a:txBody>
                    <a:bodyPr/>
                    <a:lstStyle/>
                    <a:p>
                      <a:pPr algn="ctr">
                        <a:lnSpc>
                          <a:spcPct val="107000"/>
                        </a:lnSpc>
                        <a:spcBef>
                          <a:spcPts val="600"/>
                        </a:spcBef>
                        <a:spcAft>
                          <a:spcPts val="600"/>
                        </a:spcAft>
                        <a:buNone/>
                      </a:pPr>
                      <a:r>
                        <a:rPr lang="en-US" sz="1600" b="1" dirty="0">
                          <a:effectLst/>
                        </a:rPr>
                        <a:t>TT</a:t>
                      </a:r>
                      <a:endParaRPr lang="en-US" sz="1600" b="1"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Bef>
                          <a:spcPts val="600"/>
                        </a:spcBef>
                        <a:spcAft>
                          <a:spcPts val="600"/>
                        </a:spcAft>
                        <a:buNone/>
                      </a:pPr>
                      <a:r>
                        <a:rPr lang="en-US" sz="1600" b="1" dirty="0" err="1">
                          <a:effectLst/>
                        </a:rPr>
                        <a:t>Hạng</a:t>
                      </a:r>
                      <a:r>
                        <a:rPr lang="en-US" sz="1600" b="1" dirty="0">
                          <a:effectLst/>
                        </a:rPr>
                        <a:t> </a:t>
                      </a:r>
                      <a:r>
                        <a:rPr lang="en-US" sz="1600" b="1" dirty="0" err="1">
                          <a:effectLst/>
                        </a:rPr>
                        <a:t>mục</a:t>
                      </a:r>
                      <a:endParaRPr lang="en-US" sz="1600" b="1"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Bef>
                          <a:spcPts val="600"/>
                        </a:spcBef>
                        <a:spcAft>
                          <a:spcPts val="600"/>
                        </a:spcAft>
                        <a:buNone/>
                      </a:pPr>
                      <a:r>
                        <a:rPr lang="en-US" sz="1600" b="1" dirty="0">
                          <a:effectLst/>
                        </a:rPr>
                        <a:t>Đơn vị</a:t>
                      </a:r>
                      <a:endParaRPr lang="en-US" sz="1600" b="1"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Bef>
                          <a:spcPts val="600"/>
                        </a:spcBef>
                        <a:spcAft>
                          <a:spcPts val="600"/>
                        </a:spcAft>
                        <a:buNone/>
                      </a:pPr>
                      <a:r>
                        <a:rPr lang="en-US" sz="1600" b="1" dirty="0" err="1">
                          <a:effectLst/>
                        </a:rPr>
                        <a:t>Giá</a:t>
                      </a:r>
                      <a:r>
                        <a:rPr lang="en-US" sz="1600" b="1" dirty="0">
                          <a:effectLst/>
                        </a:rPr>
                        <a:t> </a:t>
                      </a:r>
                      <a:r>
                        <a:rPr lang="en-US" sz="1600" b="1" dirty="0" err="1">
                          <a:effectLst/>
                        </a:rPr>
                        <a:t>trị</a:t>
                      </a:r>
                      <a:endParaRPr lang="en-US" sz="1600" b="1"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2801808633"/>
                  </a:ext>
                </a:extLst>
              </a:tr>
              <a:tr h="245073">
                <a:tc>
                  <a:txBody>
                    <a:bodyPr/>
                    <a:lstStyle/>
                    <a:p>
                      <a:pPr algn="ctr">
                        <a:lnSpc>
                          <a:spcPct val="107000"/>
                        </a:lnSpc>
                        <a:spcAft>
                          <a:spcPts val="800"/>
                        </a:spcAft>
                        <a:buNone/>
                      </a:pPr>
                      <a:r>
                        <a:rPr lang="en-US" sz="1600" dirty="0">
                          <a:effectLst/>
                        </a:rPr>
                        <a:t>1</a:t>
                      </a:r>
                      <a:endParaRPr lang="en-US" sz="1600" dirty="0">
                        <a:effectLst/>
                        <a:latin typeface="Arial" panose="020B0604020202020204" pitchFamily="34" charset="0"/>
                        <a:ea typeface="Yu Mincho" panose="02020400000000000000" pitchFamily="18" charset="-128"/>
                      </a:endParaRPr>
                    </a:p>
                  </a:txBody>
                  <a:tcPr marL="63595" marR="63595" marT="0" marB="0" anchor="ctr"/>
                </a:tc>
                <a:tc gridSpan="3">
                  <a:txBody>
                    <a:bodyPr/>
                    <a:lstStyle/>
                    <a:p>
                      <a:pPr>
                        <a:lnSpc>
                          <a:spcPct val="107000"/>
                        </a:lnSpc>
                        <a:spcAft>
                          <a:spcPts val="800"/>
                        </a:spcAft>
                        <a:buNone/>
                      </a:pPr>
                      <a:r>
                        <a:rPr lang="en-US" sz="1600" dirty="0" err="1">
                          <a:effectLst/>
                        </a:rPr>
                        <a:t>Dữ</a:t>
                      </a:r>
                      <a:r>
                        <a:rPr lang="en-US" sz="1600" dirty="0">
                          <a:effectLst/>
                        </a:rPr>
                        <a:t> </a:t>
                      </a:r>
                      <a:r>
                        <a:rPr lang="en-US" sz="1600" dirty="0" err="1">
                          <a:effectLst/>
                        </a:rPr>
                        <a:t>liệu</a:t>
                      </a:r>
                      <a:r>
                        <a:rPr lang="en-US" sz="1600" dirty="0">
                          <a:effectLst/>
                        </a:rPr>
                        <a:t> </a:t>
                      </a:r>
                      <a:r>
                        <a:rPr lang="en-US" sz="1600" dirty="0" err="1">
                          <a:effectLst/>
                        </a:rPr>
                        <a:t>cơ</a:t>
                      </a:r>
                      <a:r>
                        <a:rPr lang="en-US" sz="1600" dirty="0">
                          <a:effectLst/>
                        </a:rPr>
                        <a:t> </a:t>
                      </a:r>
                      <a:r>
                        <a:rPr lang="en-US" sz="1600" dirty="0" err="1">
                          <a:effectLst/>
                        </a:rPr>
                        <a:t>sở</a:t>
                      </a: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3595" marR="6359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04971349"/>
                  </a:ext>
                </a:extLst>
              </a:tr>
              <a:tr h="245073">
                <a:tc>
                  <a:txBody>
                    <a:bodyPr/>
                    <a:lstStyle/>
                    <a:p>
                      <a:pPr algn="ctr">
                        <a:lnSpc>
                          <a:spcPct val="107000"/>
                        </a:lnSpc>
                        <a:spcAft>
                          <a:spcPts val="800"/>
                        </a:spcAft>
                        <a:buNone/>
                      </a:pPr>
                      <a:r>
                        <a:rPr lang="en-US" sz="1600" dirty="0">
                          <a:effectLst/>
                        </a:rPr>
                        <a:t>1.1</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Công </a:t>
                      </a:r>
                      <a:r>
                        <a:rPr lang="en-US" sz="1600" dirty="0" err="1">
                          <a:effectLst/>
                        </a:rPr>
                        <a:t>suất</a:t>
                      </a:r>
                      <a:r>
                        <a:rPr lang="en-US" sz="1600" dirty="0">
                          <a:effectLst/>
                        </a:rPr>
                        <a:t> </a:t>
                      </a:r>
                      <a:r>
                        <a:rPr lang="en-US" sz="1600" dirty="0" err="1">
                          <a:effectLst/>
                        </a:rPr>
                        <a:t>định</a:t>
                      </a:r>
                      <a:r>
                        <a:rPr lang="en-US" sz="1600" dirty="0">
                          <a:effectLst/>
                        </a:rPr>
                        <a:t> </a:t>
                      </a:r>
                      <a:r>
                        <a:rPr lang="en-US" sz="1600" dirty="0" err="1">
                          <a:effectLst/>
                        </a:rPr>
                        <a:t>mức</a:t>
                      </a:r>
                      <a:r>
                        <a:rPr lang="en-US" sz="1600" dirty="0">
                          <a:effectLst/>
                        </a:rPr>
                        <a:t> </a:t>
                      </a:r>
                      <a:r>
                        <a:rPr lang="en-US" sz="1600" dirty="0" err="1">
                          <a:effectLst/>
                        </a:rPr>
                        <a:t>hiện</a:t>
                      </a:r>
                      <a:r>
                        <a:rPr lang="en-US" sz="1600" dirty="0">
                          <a:effectLst/>
                        </a:rPr>
                        <a:t> </a:t>
                      </a:r>
                      <a:r>
                        <a:rPr lang="en-US" sz="1600" dirty="0" err="1">
                          <a:effectLst/>
                        </a:rPr>
                        <a:t>tại</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kW</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75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1770000019"/>
                  </a:ext>
                </a:extLst>
              </a:tr>
              <a:tr h="245073">
                <a:tc>
                  <a:txBody>
                    <a:bodyPr/>
                    <a:lstStyle/>
                    <a:p>
                      <a:pPr algn="ctr">
                        <a:lnSpc>
                          <a:spcPct val="107000"/>
                        </a:lnSpc>
                        <a:spcAft>
                          <a:spcPts val="800"/>
                        </a:spcAft>
                        <a:buNone/>
                      </a:pPr>
                      <a:r>
                        <a:rPr lang="en-US" sz="1600" dirty="0">
                          <a:effectLst/>
                        </a:rPr>
                        <a:t>1.2</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Số giờ vận hành trung bình trong một ngày</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h/ngày</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24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2811062317"/>
                  </a:ext>
                </a:extLst>
              </a:tr>
              <a:tr h="245073">
                <a:tc>
                  <a:txBody>
                    <a:bodyPr/>
                    <a:lstStyle/>
                    <a:p>
                      <a:pPr algn="ctr">
                        <a:lnSpc>
                          <a:spcPct val="107000"/>
                        </a:lnSpc>
                        <a:spcAft>
                          <a:spcPts val="800"/>
                        </a:spcAft>
                        <a:buNone/>
                      </a:pPr>
                      <a:r>
                        <a:rPr lang="en-US" sz="1600" dirty="0">
                          <a:effectLst/>
                        </a:rPr>
                        <a:t>1.3</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err="1">
                          <a:effectLst/>
                        </a:rPr>
                        <a:t>Số</a:t>
                      </a:r>
                      <a:r>
                        <a:rPr lang="en-US" sz="1600" dirty="0">
                          <a:effectLst/>
                        </a:rPr>
                        <a:t> </a:t>
                      </a:r>
                      <a:r>
                        <a:rPr lang="en-US" sz="1600" dirty="0" err="1">
                          <a:effectLst/>
                        </a:rPr>
                        <a:t>ngày</a:t>
                      </a:r>
                      <a:r>
                        <a:rPr lang="en-US" sz="1600" dirty="0">
                          <a:effectLst/>
                        </a:rPr>
                        <a:t> </a:t>
                      </a:r>
                      <a:r>
                        <a:rPr lang="en-US" sz="1600" dirty="0" err="1">
                          <a:effectLst/>
                        </a:rPr>
                        <a:t>vận</a:t>
                      </a:r>
                      <a:r>
                        <a:rPr lang="en-US" sz="1600" dirty="0">
                          <a:effectLst/>
                        </a:rPr>
                        <a:t> </a:t>
                      </a:r>
                      <a:r>
                        <a:rPr lang="en-US" sz="1600" dirty="0" err="1">
                          <a:effectLst/>
                        </a:rPr>
                        <a:t>hành</a:t>
                      </a:r>
                      <a:r>
                        <a:rPr lang="en-US" sz="1600" dirty="0">
                          <a:effectLst/>
                        </a:rPr>
                        <a:t> </a:t>
                      </a:r>
                      <a:r>
                        <a:rPr lang="en-US" sz="1600" dirty="0" err="1">
                          <a:effectLst/>
                        </a:rPr>
                        <a:t>trung</a:t>
                      </a:r>
                      <a:r>
                        <a:rPr lang="en-US" sz="1600" dirty="0">
                          <a:effectLst/>
                        </a:rPr>
                        <a:t> </a:t>
                      </a:r>
                      <a:r>
                        <a:rPr lang="en-US" sz="1600" dirty="0" err="1">
                          <a:effectLst/>
                        </a:rPr>
                        <a:t>bình</a:t>
                      </a:r>
                      <a:r>
                        <a:rPr lang="en-US" sz="1600" dirty="0">
                          <a:effectLst/>
                        </a:rPr>
                        <a:t> </a:t>
                      </a:r>
                      <a:r>
                        <a:rPr lang="en-US" sz="1600" dirty="0" err="1">
                          <a:effectLst/>
                        </a:rPr>
                        <a:t>trong</a:t>
                      </a:r>
                      <a:r>
                        <a:rPr lang="en-US" sz="1600" dirty="0">
                          <a:effectLst/>
                        </a:rPr>
                        <a:t> </a:t>
                      </a:r>
                      <a:r>
                        <a:rPr lang="en-US" sz="1600" dirty="0" err="1">
                          <a:effectLst/>
                        </a:rPr>
                        <a:t>một</a:t>
                      </a:r>
                      <a:r>
                        <a:rPr lang="en-US" sz="1600" dirty="0">
                          <a:effectLst/>
                        </a:rPr>
                        <a:t> </a:t>
                      </a:r>
                      <a:r>
                        <a:rPr lang="en-US" sz="1600" dirty="0" err="1">
                          <a:effectLst/>
                        </a:rPr>
                        <a:t>năm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ngày/năm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313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4181742057"/>
                  </a:ext>
                </a:extLst>
              </a:tr>
              <a:tr h="245073">
                <a:tc>
                  <a:txBody>
                    <a:bodyPr/>
                    <a:lstStyle/>
                    <a:p>
                      <a:pPr algn="ctr">
                        <a:lnSpc>
                          <a:spcPct val="107000"/>
                        </a:lnSpc>
                        <a:spcAft>
                          <a:spcPts val="800"/>
                        </a:spcAft>
                        <a:buNone/>
                      </a:pPr>
                      <a:r>
                        <a:rPr lang="en-US" sz="1600" dirty="0">
                          <a:effectLst/>
                        </a:rPr>
                        <a:t>1.4</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err="1">
                          <a:effectLst/>
                        </a:rPr>
                        <a:t>Hệ</a:t>
                      </a:r>
                      <a:r>
                        <a:rPr lang="en-US" sz="1600" dirty="0">
                          <a:effectLst/>
                        </a:rPr>
                        <a:t> </a:t>
                      </a:r>
                      <a:r>
                        <a:rPr lang="en-US" sz="1600" dirty="0" err="1">
                          <a:effectLst/>
                        </a:rPr>
                        <a:t>số</a:t>
                      </a:r>
                      <a:r>
                        <a:rPr lang="en-US" sz="1600" dirty="0">
                          <a:effectLst/>
                        </a:rPr>
                        <a:t> </a:t>
                      </a:r>
                      <a:r>
                        <a:rPr lang="en-US" sz="1600" dirty="0" err="1">
                          <a:effectLst/>
                        </a:rPr>
                        <a:t>khả</a:t>
                      </a:r>
                      <a:r>
                        <a:rPr lang="en-US" sz="1600" dirty="0">
                          <a:effectLst/>
                        </a:rPr>
                        <a:t> </a:t>
                      </a:r>
                      <a:r>
                        <a:rPr lang="en-US" sz="1600" dirty="0" err="1">
                          <a:effectLst/>
                        </a:rPr>
                        <a:t>dụng</a:t>
                      </a:r>
                      <a:r>
                        <a:rPr lang="en-US" sz="1600" dirty="0">
                          <a:effectLst/>
                        </a:rPr>
                        <a:t> </a:t>
                      </a:r>
                      <a:r>
                        <a:rPr lang="en-US" sz="1600" dirty="0" err="1">
                          <a:effectLst/>
                        </a:rPr>
                        <a:t>thực</a:t>
                      </a:r>
                      <a:r>
                        <a:rPr lang="en-US" sz="1600" dirty="0">
                          <a:effectLst/>
                        </a:rPr>
                        <a:t> </a:t>
                      </a:r>
                      <a:r>
                        <a:rPr lang="en-US" sz="1600" dirty="0" err="1">
                          <a:effectLst/>
                        </a:rPr>
                        <a:t>tế</a:t>
                      </a:r>
                      <a:r>
                        <a:rPr lang="en-US" sz="1600" dirty="0">
                          <a:effectLst/>
                        </a:rPr>
                        <a:t> </a:t>
                      </a:r>
                      <a:r>
                        <a:rPr lang="en-US" sz="1600" dirty="0" err="1">
                          <a:effectLst/>
                        </a:rPr>
                        <a:t>của</a:t>
                      </a:r>
                      <a:r>
                        <a:rPr lang="en-US" sz="1600" dirty="0">
                          <a:effectLst/>
                        </a:rPr>
                        <a:t> </a:t>
                      </a:r>
                      <a:r>
                        <a:rPr lang="en-US" sz="1600" dirty="0" err="1">
                          <a:effectLst/>
                        </a:rPr>
                        <a:t>máy</a:t>
                      </a:r>
                      <a:r>
                        <a:rPr lang="en-US" sz="1600" dirty="0">
                          <a:effectLst/>
                        </a:rPr>
                        <a:t> </a:t>
                      </a:r>
                      <a:r>
                        <a:rPr lang="en-US" sz="1600" dirty="0" err="1">
                          <a:effectLst/>
                        </a:rPr>
                        <a:t>nén</a:t>
                      </a:r>
                      <a:r>
                        <a:rPr lang="en-US" sz="1600" dirty="0">
                          <a:effectLst/>
                        </a:rPr>
                        <a:t> </a:t>
                      </a:r>
                      <a:r>
                        <a:rPr lang="en-US" sz="1600" dirty="0" err="1">
                          <a:effectLst/>
                        </a:rPr>
                        <a:t>khí</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 </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0,70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3458296242"/>
                  </a:ext>
                </a:extLst>
              </a:tr>
              <a:tr h="245073">
                <a:tc>
                  <a:txBody>
                    <a:bodyPr/>
                    <a:lstStyle/>
                    <a:p>
                      <a:pPr algn="ctr">
                        <a:lnSpc>
                          <a:spcPct val="107000"/>
                        </a:lnSpc>
                        <a:spcAft>
                          <a:spcPts val="800"/>
                        </a:spcAft>
                        <a:buNone/>
                      </a:pPr>
                      <a:r>
                        <a:rPr lang="en-US" sz="1600" dirty="0">
                          <a:effectLst/>
                        </a:rPr>
                        <a:t>1.5</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Hệ số sử dụng đồng thời</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 </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0,75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3175302784"/>
                  </a:ext>
                </a:extLst>
              </a:tr>
              <a:tr h="245073">
                <a:tc>
                  <a:txBody>
                    <a:bodyPr/>
                    <a:lstStyle/>
                    <a:p>
                      <a:pPr algn="ctr">
                        <a:lnSpc>
                          <a:spcPct val="107000"/>
                        </a:lnSpc>
                        <a:spcAft>
                          <a:spcPts val="800"/>
                        </a:spcAft>
                        <a:buNone/>
                      </a:pPr>
                      <a:r>
                        <a:rPr lang="en-US" sz="1600" dirty="0">
                          <a:effectLst/>
                        </a:rPr>
                        <a:t>2</a:t>
                      </a:r>
                      <a:endParaRPr lang="en-US" sz="1600" dirty="0">
                        <a:effectLst/>
                        <a:latin typeface="Arial" panose="020B0604020202020204" pitchFamily="34" charset="0"/>
                        <a:ea typeface="Yu Mincho" panose="02020400000000000000" pitchFamily="18" charset="-128"/>
                      </a:endParaRPr>
                    </a:p>
                  </a:txBody>
                  <a:tcPr marL="63595" marR="63595" marT="0" marB="0" anchor="ctr"/>
                </a:tc>
                <a:tc gridSpan="3">
                  <a:txBody>
                    <a:bodyPr/>
                    <a:lstStyle/>
                    <a:p>
                      <a:pPr>
                        <a:lnSpc>
                          <a:spcPct val="107000"/>
                        </a:lnSpc>
                        <a:spcAft>
                          <a:spcPts val="800"/>
                        </a:spcAft>
                        <a:buNone/>
                      </a:pPr>
                      <a:r>
                        <a:rPr lang="en-US" sz="1600" dirty="0">
                          <a:effectLst/>
                        </a:rPr>
                        <a:t>Tiềm năng tiết kiệm</a:t>
                      </a:r>
                      <a:endParaRPr lang="en-US" sz="1600" dirty="0">
                        <a:effectLst/>
                        <a:latin typeface="Arial" panose="020B0604020202020204" pitchFamily="34" charset="0"/>
                        <a:ea typeface="Yu Mincho" panose="02020400000000000000" pitchFamily="18" charset="-128"/>
                      </a:endParaRPr>
                    </a:p>
                  </a:txBody>
                  <a:tcPr marL="63595" marR="6359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8928684"/>
                  </a:ext>
                </a:extLst>
              </a:tr>
              <a:tr h="245073">
                <a:tc>
                  <a:txBody>
                    <a:bodyPr/>
                    <a:lstStyle/>
                    <a:p>
                      <a:pPr algn="ctr">
                        <a:lnSpc>
                          <a:spcPct val="107000"/>
                        </a:lnSpc>
                        <a:spcAft>
                          <a:spcPts val="800"/>
                        </a:spcAft>
                        <a:buNone/>
                      </a:pPr>
                      <a:r>
                        <a:rPr lang="en-US" sz="1600" dirty="0">
                          <a:effectLst/>
                        </a:rPr>
                        <a:t>2.1</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Điện năng tiết kiệm được</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kW</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40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1310351268"/>
                  </a:ext>
                </a:extLst>
              </a:tr>
              <a:tr h="245073">
                <a:tc>
                  <a:txBody>
                    <a:bodyPr/>
                    <a:lstStyle/>
                    <a:p>
                      <a:pPr algn="ctr">
                        <a:lnSpc>
                          <a:spcPct val="107000"/>
                        </a:lnSpc>
                        <a:spcAft>
                          <a:spcPts val="800"/>
                        </a:spcAft>
                        <a:buNone/>
                      </a:pPr>
                      <a:r>
                        <a:rPr lang="en-US" sz="1600" dirty="0">
                          <a:effectLst/>
                        </a:rPr>
                        <a:t>2.2</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Năng lượng tiết kiệm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kWh/</a:t>
                      </a:r>
                      <a:r>
                        <a:rPr lang="en-US" sz="1600" dirty="0" err="1">
                          <a:effectLst/>
                        </a:rPr>
                        <a:t>năm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156.967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4103504587"/>
                  </a:ext>
                </a:extLst>
              </a:tr>
              <a:tr h="245073">
                <a:tc>
                  <a:txBody>
                    <a:bodyPr/>
                    <a:lstStyle/>
                    <a:p>
                      <a:pPr algn="ctr">
                        <a:lnSpc>
                          <a:spcPct val="107000"/>
                        </a:lnSpc>
                        <a:spcAft>
                          <a:spcPts val="800"/>
                        </a:spcAft>
                        <a:buNone/>
                      </a:pPr>
                      <a:r>
                        <a:rPr lang="en-US" sz="1600" dirty="0">
                          <a:effectLst/>
                        </a:rPr>
                        <a:t>2.3</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Giá điện trung bình</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err="1">
                          <a:effectLst/>
                        </a:rPr>
                        <a:t>vnđ</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2.327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3164535212"/>
                  </a:ext>
                </a:extLst>
              </a:tr>
              <a:tr h="245073">
                <a:tc>
                  <a:txBody>
                    <a:bodyPr/>
                    <a:lstStyle/>
                    <a:p>
                      <a:pPr algn="ctr">
                        <a:lnSpc>
                          <a:spcPct val="107000"/>
                        </a:lnSpc>
                        <a:spcAft>
                          <a:spcPts val="800"/>
                        </a:spcAft>
                        <a:buNone/>
                      </a:pPr>
                      <a:r>
                        <a:rPr lang="en-US" sz="1600" dirty="0">
                          <a:effectLst/>
                        </a:rPr>
                        <a:t>2.4</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Tiết kiệm chi phí</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err="1">
                          <a:effectLst/>
                        </a:rPr>
                        <a:t>vnđ</a:t>
                      </a:r>
                      <a:r>
                        <a:rPr lang="en-US" sz="1600" dirty="0">
                          <a:effectLst/>
                        </a:rPr>
                        <a:t>/</a:t>
                      </a:r>
                      <a:r>
                        <a:rPr lang="en-US" sz="1600" dirty="0" err="1">
                          <a:effectLst/>
                        </a:rPr>
                        <a:t>năm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365.262.637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3258690295"/>
                  </a:ext>
                </a:extLst>
              </a:tr>
              <a:tr h="245073">
                <a:tc>
                  <a:txBody>
                    <a:bodyPr/>
                    <a:lstStyle/>
                    <a:p>
                      <a:pPr algn="ctr">
                        <a:lnSpc>
                          <a:spcPct val="107000"/>
                        </a:lnSpc>
                        <a:spcAft>
                          <a:spcPts val="800"/>
                        </a:spcAft>
                        <a:buNone/>
                      </a:pPr>
                      <a:r>
                        <a:rPr lang="en-US" sz="1600" dirty="0">
                          <a:effectLst/>
                        </a:rPr>
                        <a:t>2.5</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Chi phí đầu tư</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err="1">
                          <a:effectLst/>
                        </a:rPr>
                        <a:t>vnđ</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280.000.000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1013862059"/>
                  </a:ext>
                </a:extLst>
              </a:tr>
              <a:tr h="245073">
                <a:tc>
                  <a:txBody>
                    <a:bodyPr/>
                    <a:lstStyle/>
                    <a:p>
                      <a:pPr algn="ctr">
                        <a:lnSpc>
                          <a:spcPct val="107000"/>
                        </a:lnSpc>
                        <a:spcAft>
                          <a:spcPts val="800"/>
                        </a:spcAft>
                        <a:buNone/>
                      </a:pPr>
                      <a:r>
                        <a:rPr lang="en-US" sz="1600" dirty="0">
                          <a:effectLst/>
                        </a:rPr>
                        <a:t>2.6</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Thời gian hoàn vốn giản đơn</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năm</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vi-VN" sz="1600" dirty="0">
                          <a:effectLst/>
                        </a:rPr>
                        <a:t>                      0,8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2188611038"/>
                  </a:ext>
                </a:extLst>
              </a:tr>
              <a:tr h="245073">
                <a:tc>
                  <a:txBody>
                    <a:bodyPr/>
                    <a:lstStyle/>
                    <a:p>
                      <a:pPr algn="ctr">
                        <a:lnSpc>
                          <a:spcPct val="107000"/>
                        </a:lnSpc>
                        <a:spcAft>
                          <a:spcPts val="800"/>
                        </a:spcAft>
                        <a:buNone/>
                      </a:pPr>
                      <a:r>
                        <a:rPr lang="en-US" sz="1600" dirty="0">
                          <a:effectLst/>
                        </a:rPr>
                        <a:t>2.7</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Hệ số </a:t>
                      </a:r>
                      <a:r>
                        <a:rPr lang="en-US" sz="1600" dirty="0" err="1">
                          <a:effectLst/>
                        </a:rPr>
                        <a:t>hoàn</a:t>
                      </a:r>
                      <a:r>
                        <a:rPr lang="en-US" sz="1600" dirty="0">
                          <a:effectLst/>
                        </a:rPr>
                        <a:t> </a:t>
                      </a:r>
                      <a:r>
                        <a:rPr lang="en-US" sz="1600" dirty="0" err="1">
                          <a:effectLst/>
                        </a:rPr>
                        <a:t>vốn</a:t>
                      </a:r>
                      <a:r>
                        <a:rPr lang="en-US" sz="1600" dirty="0">
                          <a:effectLst/>
                        </a:rPr>
                        <a:t> </a:t>
                      </a:r>
                      <a:r>
                        <a:rPr lang="en-US" sz="1600" dirty="0" err="1">
                          <a:effectLst/>
                        </a:rPr>
                        <a:t>nội</a:t>
                      </a:r>
                      <a:r>
                        <a:rPr lang="en-US" sz="1600" dirty="0">
                          <a:effectLst/>
                        </a:rPr>
                        <a:t> </a:t>
                      </a:r>
                      <a:r>
                        <a:rPr lang="en-US" sz="1600" dirty="0" err="1">
                          <a:effectLst/>
                        </a:rPr>
                        <a:t>tại</a:t>
                      </a:r>
                      <a:r>
                        <a:rPr lang="en-US" sz="1600" dirty="0">
                          <a:effectLst/>
                        </a:rPr>
                        <a:t> (IRR)</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128</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27378727"/>
                  </a:ext>
                </a:extLst>
              </a:tr>
              <a:tr h="245073">
                <a:tc>
                  <a:txBody>
                    <a:bodyPr/>
                    <a:lstStyle/>
                    <a:p>
                      <a:pPr algn="ctr">
                        <a:lnSpc>
                          <a:spcPct val="107000"/>
                        </a:lnSpc>
                        <a:spcAft>
                          <a:spcPts val="800"/>
                        </a:spcAft>
                        <a:buNone/>
                      </a:pPr>
                      <a:r>
                        <a:rPr lang="en-US" sz="1600" dirty="0">
                          <a:effectLst/>
                        </a:rPr>
                        <a:t>2.8</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Giá trị </a:t>
                      </a:r>
                      <a:r>
                        <a:rPr lang="en-US" sz="1600" dirty="0" err="1">
                          <a:effectLst/>
                        </a:rPr>
                        <a:t>hiện</a:t>
                      </a:r>
                      <a:r>
                        <a:rPr lang="en-US" sz="1600" dirty="0">
                          <a:effectLst/>
                        </a:rPr>
                        <a:t> </a:t>
                      </a:r>
                      <a:r>
                        <a:rPr lang="en-US" sz="1600" dirty="0" err="1">
                          <a:effectLst/>
                        </a:rPr>
                        <a:t>tại</a:t>
                      </a:r>
                      <a:r>
                        <a:rPr lang="en-US" sz="1600" dirty="0">
                          <a:effectLst/>
                        </a:rPr>
                        <a:t> </a:t>
                      </a:r>
                      <a:r>
                        <a:rPr lang="en-US" sz="1600" dirty="0" err="1">
                          <a:effectLst/>
                        </a:rPr>
                        <a:t>thuần</a:t>
                      </a:r>
                      <a:r>
                        <a:rPr lang="en-US" sz="1600" dirty="0">
                          <a:effectLst/>
                        </a:rPr>
                        <a:t> (NPV)</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err="1">
                          <a:effectLst/>
                        </a:rPr>
                        <a:t>vnđ</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 1.104.632.771   </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3312618114"/>
                  </a:ext>
                </a:extLst>
              </a:tr>
              <a:tr h="245073">
                <a:tc>
                  <a:txBody>
                    <a:bodyPr/>
                    <a:lstStyle/>
                    <a:p>
                      <a:pPr algn="ctr">
                        <a:lnSpc>
                          <a:spcPct val="107000"/>
                        </a:lnSpc>
                        <a:spcAft>
                          <a:spcPts val="800"/>
                        </a:spcAft>
                        <a:buNone/>
                      </a:pPr>
                      <a:r>
                        <a:rPr lang="en-US" sz="1600" dirty="0">
                          <a:effectLst/>
                        </a:rPr>
                        <a:t>3</a:t>
                      </a:r>
                      <a:endParaRPr lang="en-US" sz="1600" dirty="0">
                        <a:effectLst/>
                        <a:latin typeface="Arial" panose="020B0604020202020204" pitchFamily="34" charset="0"/>
                        <a:ea typeface="Yu Mincho" panose="02020400000000000000" pitchFamily="18" charset="-128"/>
                      </a:endParaRPr>
                    </a:p>
                  </a:txBody>
                  <a:tcPr marL="63595" marR="63595" marT="0" marB="0" anchor="ctr"/>
                </a:tc>
                <a:tc gridSpan="3">
                  <a:txBody>
                    <a:bodyPr/>
                    <a:lstStyle/>
                    <a:p>
                      <a:pPr>
                        <a:lnSpc>
                          <a:spcPct val="107000"/>
                        </a:lnSpc>
                        <a:spcAft>
                          <a:spcPts val="800"/>
                        </a:spcAft>
                        <a:buNone/>
                      </a:pPr>
                      <a:r>
                        <a:rPr lang="en-US" sz="1600" dirty="0" err="1">
                          <a:effectLst/>
                        </a:rPr>
                        <a:t>Môi</a:t>
                      </a:r>
                      <a:r>
                        <a:rPr lang="en-US" sz="1600" dirty="0">
                          <a:effectLst/>
                        </a:rPr>
                        <a:t> </a:t>
                      </a:r>
                      <a:r>
                        <a:rPr lang="en-US" sz="1600" dirty="0" err="1">
                          <a:effectLst/>
                        </a:rPr>
                        <a:t>trường</a:t>
                      </a: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3595" marR="6359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3345897"/>
                  </a:ext>
                </a:extLst>
              </a:tr>
              <a:tr h="245073">
                <a:tc>
                  <a:txBody>
                    <a:bodyPr/>
                    <a:lstStyle/>
                    <a:p>
                      <a:pPr algn="ctr">
                        <a:lnSpc>
                          <a:spcPct val="107000"/>
                        </a:lnSpc>
                        <a:spcAft>
                          <a:spcPts val="800"/>
                        </a:spcAft>
                        <a:buNone/>
                      </a:pPr>
                      <a:r>
                        <a:rPr lang="en-US" sz="1600" dirty="0">
                          <a:effectLst/>
                        </a:rPr>
                        <a:t>3.1</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Quy đổi TOE</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TOE</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24</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2308219039"/>
                  </a:ext>
                </a:extLst>
              </a:tr>
              <a:tr h="245073">
                <a:tc>
                  <a:txBody>
                    <a:bodyPr/>
                    <a:lstStyle/>
                    <a:p>
                      <a:pPr algn="ctr">
                        <a:lnSpc>
                          <a:spcPct val="107000"/>
                        </a:lnSpc>
                        <a:spcAft>
                          <a:spcPts val="800"/>
                        </a:spcAft>
                        <a:buNone/>
                      </a:pPr>
                      <a:r>
                        <a:rPr lang="en-US" sz="1600" dirty="0">
                          <a:effectLst/>
                        </a:rPr>
                        <a:t>3.2</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nSpc>
                          <a:spcPct val="107000"/>
                        </a:lnSpc>
                        <a:spcAft>
                          <a:spcPts val="800"/>
                        </a:spcAft>
                        <a:buNone/>
                      </a:pPr>
                      <a:r>
                        <a:rPr lang="en-US" sz="1600" dirty="0">
                          <a:effectLst/>
                        </a:rPr>
                        <a:t>Giảm phát thải CO</a:t>
                      </a:r>
                      <a:r>
                        <a:rPr lang="en-US" sz="1600" baseline="-25000" dirty="0">
                          <a:effectLst/>
                        </a:rPr>
                        <a:t>2</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ctr">
                        <a:lnSpc>
                          <a:spcPct val="107000"/>
                        </a:lnSpc>
                        <a:spcAft>
                          <a:spcPts val="800"/>
                        </a:spcAft>
                        <a:buNone/>
                      </a:pPr>
                      <a:r>
                        <a:rPr lang="en-US" sz="1600" dirty="0">
                          <a:effectLst/>
                        </a:rPr>
                        <a:t>tấn CO</a:t>
                      </a:r>
                      <a:r>
                        <a:rPr lang="en-US" sz="1600" baseline="-25000" dirty="0">
                          <a:effectLst/>
                        </a:rPr>
                        <a:t>2</a:t>
                      </a:r>
                      <a:endParaRPr lang="en-US" sz="1600" dirty="0">
                        <a:effectLst/>
                        <a:latin typeface="Arial" panose="020B0604020202020204" pitchFamily="34" charset="0"/>
                        <a:ea typeface="Yu Mincho" panose="02020400000000000000" pitchFamily="18" charset="-128"/>
                      </a:endParaRPr>
                    </a:p>
                  </a:txBody>
                  <a:tcPr marL="63595" marR="63595" marT="0" marB="0" anchor="ctr"/>
                </a:tc>
                <a:tc>
                  <a:txBody>
                    <a:bodyPr/>
                    <a:lstStyle/>
                    <a:p>
                      <a:pPr algn="r">
                        <a:lnSpc>
                          <a:spcPct val="107000"/>
                        </a:lnSpc>
                        <a:spcAft>
                          <a:spcPts val="800"/>
                        </a:spcAft>
                        <a:buNone/>
                      </a:pPr>
                      <a:r>
                        <a:rPr lang="vi-VN" sz="1600" dirty="0">
                          <a:effectLst/>
                        </a:rPr>
                        <a:t>136</a:t>
                      </a:r>
                      <a:endParaRPr lang="en-US" sz="1600" dirty="0">
                        <a:effectLst/>
                        <a:latin typeface="Arial" panose="020B0604020202020204" pitchFamily="34" charset="0"/>
                        <a:ea typeface="Yu Mincho" panose="02020400000000000000" pitchFamily="18" charset="-128"/>
                      </a:endParaRPr>
                    </a:p>
                  </a:txBody>
                  <a:tcPr marL="63595" marR="63595" marT="0" marB="0" anchor="ctr"/>
                </a:tc>
                <a:extLst>
                  <a:ext uri="{0D108BD9-81ED-4DB2-BD59-A6C34878D82A}">
                    <a16:rowId xmlns:a16="http://schemas.microsoft.com/office/drawing/2014/main" val="800600098"/>
                  </a:ext>
                </a:extLst>
              </a:tr>
            </a:tbl>
          </a:graphicData>
        </a:graphic>
      </p:graphicFrame>
    </p:spTree>
    <p:extLst>
      <p:ext uri="{BB962C8B-B14F-4D97-AF65-F5344CB8AC3E}">
        <p14:creationId xmlns:p14="http://schemas.microsoft.com/office/powerpoint/2010/main" val="3141300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idx="4294967295"/>
          </p:nvPr>
        </p:nvSpPr>
        <p:spPr>
          <a:xfrm>
            <a:off x="609600" y="1229072"/>
            <a:ext cx="10972800" cy="495200"/>
          </a:xfrm>
          <a:prstGeom prst="rect">
            <a:avLst/>
          </a:prstGeom>
        </p:spPr>
        <p:txBody>
          <a:bodyPr>
            <a:noAutofit/>
          </a:bodyPr>
          <a:lstStyle/>
          <a:p>
            <a:r>
              <a:rPr lang="en-US" sz="2400" b="1" dirty="0">
                <a:solidFill>
                  <a:schemeClr val="accent1">
                    <a:lumMod val="50000"/>
                  </a:schemeClr>
                </a:solidFill>
                <a:latin typeface="+mn-lt"/>
              </a:rPr>
              <a:t>KẾT LUẬN CHO TRƯỜNG HỢP ĐIỂN HÌNH</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4294967295"/>
          </p:nvPr>
        </p:nvSpPr>
        <p:spPr>
          <a:xfrm>
            <a:off x="609600" y="1944932"/>
            <a:ext cx="10972800" cy="4913068"/>
          </a:xfrm>
        </p:spPr>
        <p:txBody>
          <a:bodyPr>
            <a:noAutofit/>
          </a:bodyPr>
          <a:lstStyle/>
          <a:p>
            <a:pPr algn="just">
              <a:lnSpc>
                <a:spcPct val="150000"/>
              </a:lnSpc>
            </a:pPr>
            <a:r>
              <a:rPr lang="vi-VN" sz="1800" dirty="0">
                <a:solidFill>
                  <a:srgbClr val="000000"/>
                </a:solidFill>
                <a:latin typeface="+mn-lt"/>
                <a:ea typeface="Cambria" panose="02040503050406030204" pitchFamily="18" charset="0"/>
                <a:cs typeface="Arial" panose="020B0604020202020204" pitchFamily="34" charset="0"/>
              </a:rPr>
              <a:t>Khí nén là một cấu phần quan trọng trong nhiều nhà máy công nghiệp bao gồm các nhà máy trong công nghiệp nhựa.</a:t>
            </a:r>
          </a:p>
          <a:p>
            <a:pPr algn="just">
              <a:lnSpc>
                <a:spcPct val="150000"/>
              </a:lnSpc>
            </a:pPr>
            <a:r>
              <a:rPr lang="vi-VN" sz="1800" dirty="0">
                <a:solidFill>
                  <a:srgbClr val="000000"/>
                </a:solidFill>
                <a:latin typeface="+mn-lt"/>
                <a:ea typeface="Cambria" panose="02040503050406030204" pitchFamily="18" charset="0"/>
                <a:cs typeface="Arial" panose="020B0604020202020204" pitchFamily="34" charset="0"/>
              </a:rPr>
              <a:t>Khí nén được sử dụng cho các mục đích đóng cắt các van điều khiển, thực hiện vệ sinh và nhiều chức năng khác trong cơ cấu điều khiển vận hành của các trang thiết bị</a:t>
            </a:r>
          </a:p>
          <a:p>
            <a:pPr algn="just">
              <a:lnSpc>
                <a:spcPct val="150000"/>
              </a:lnSpc>
            </a:pPr>
            <a:r>
              <a:rPr lang="vi-VN" sz="1800" dirty="0">
                <a:solidFill>
                  <a:srgbClr val="000000"/>
                </a:solidFill>
                <a:latin typeface="+mn-lt"/>
                <a:ea typeface="Cambria" panose="02040503050406030204" pitchFamily="18" charset="0"/>
                <a:cs typeface="Arial" panose="020B0604020202020204" pitchFamily="34" charset="0"/>
              </a:rPr>
              <a:t>Việc tiết kiệm năng lượng trong hệ thống khí nén có thể có nhiều giải pháp đa dạng bao gồm cả những giải pháp liên quan đến quản lý nghiêm ngặt các nguồn rò rỉ và phương thức sử dụng khí nén của các công nhân trong dây chuyền sản xuất.</a:t>
            </a:r>
          </a:p>
          <a:p>
            <a:pPr algn="just">
              <a:lnSpc>
                <a:spcPct val="150000"/>
              </a:lnSpc>
            </a:pPr>
            <a:r>
              <a:rPr lang="vi-VN" sz="1800" dirty="0">
                <a:solidFill>
                  <a:srgbClr val="000000"/>
                </a:solidFill>
                <a:latin typeface="+mn-lt"/>
                <a:ea typeface="Cambria" panose="02040503050406030204" pitchFamily="18" charset="0"/>
                <a:cs typeface="Arial" panose="020B0604020202020204" pitchFamily="34" charset="0"/>
              </a:rPr>
              <a:t>Trong trường hợp điển hình này, 01 giải pháp cho hệ thống khí nén của nhà máy nhựa được trình bày cho thấy tiềm năng tiết kiệm năng lượng đa dạng có thể có từ một nhà máy trong ngành công nghiệp nhựa. </a:t>
            </a:r>
            <a:endParaRPr lang="en-US" sz="1800" dirty="0">
              <a:latin typeface="+mn-lt"/>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39263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1314543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idx="4294967295"/>
          </p:nvPr>
        </p:nvSpPr>
        <p:spPr>
          <a:xfrm>
            <a:off x="609600" y="1168733"/>
            <a:ext cx="10972800" cy="495200"/>
          </a:xfrm>
          <a:prstGeom prst="rect">
            <a:avLst/>
          </a:prstGeom>
        </p:spPr>
        <p:txBody>
          <a:bodyPr>
            <a:noAutofit/>
          </a:bodyPr>
          <a:lstStyle/>
          <a:p>
            <a:pPr algn="ctr"/>
            <a:r>
              <a:rPr lang="en-US" sz="2400" b="1" dirty="0">
                <a:solidFill>
                  <a:schemeClr val="accent1">
                    <a:lumMod val="50000"/>
                  </a:schemeClr>
                </a:solidFill>
                <a:latin typeface="Arial" panose="020B0604020202020204" pitchFamily="34" charset="0"/>
                <a:cs typeface="Arial" panose="020B0604020202020204" pitchFamily="34" charset="0"/>
              </a:rPr>
              <a:t>TRƯỜNG HỢP NGHIÊN CỨU– </a:t>
            </a:r>
            <a:r>
              <a:rPr lang="vi-VN" sz="2400" b="1" dirty="0">
                <a:solidFill>
                  <a:schemeClr val="accent1">
                    <a:lumMod val="50000"/>
                  </a:schemeClr>
                </a:solidFill>
                <a:latin typeface="Arial" panose="020B0604020202020204" pitchFamily="34" charset="0"/>
                <a:cs typeface="Arial" panose="020B0604020202020204" pitchFamily="34" charset="0"/>
              </a:rPr>
              <a:t>CÔNG TY TNHH MTV 76</a:t>
            </a:r>
            <a:endParaRPr lang="aa-ET" sz="2400" b="1"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4294967295"/>
          </p:nvPr>
        </p:nvSpPr>
        <p:spPr>
          <a:xfrm>
            <a:off x="609600" y="2066704"/>
            <a:ext cx="6050506" cy="4038800"/>
          </a:xfrm>
        </p:spPr>
        <p:txBody>
          <a:bodyPr>
            <a:normAutofit/>
          </a:bodyPr>
          <a:lstStyle/>
          <a:p>
            <a:pPr>
              <a:lnSpc>
                <a:spcPct val="150000"/>
              </a:lnSpc>
            </a:pPr>
            <a:r>
              <a:rPr lang="vi-VN" sz="1800" dirty="0">
                <a:solidFill>
                  <a:schemeClr val="tx1"/>
                </a:solidFill>
                <a:ea typeface="Yu Mincho" panose="02020400000000000000" pitchFamily="18" charset="-128"/>
              </a:rPr>
              <a:t>Năm bắt đầu hoạt động: 1971</a:t>
            </a:r>
          </a:p>
          <a:p>
            <a:pPr>
              <a:lnSpc>
                <a:spcPct val="150000"/>
              </a:lnSpc>
            </a:pPr>
            <a:r>
              <a:rPr lang="vi-VN" sz="1800" dirty="0">
                <a:solidFill>
                  <a:schemeClr val="tx1"/>
                </a:solidFill>
                <a:ea typeface="Yu Mincho" panose="02020400000000000000" pitchFamily="18" charset="-128"/>
              </a:rPr>
              <a:t>Địa chỉ: xã Kiêu Kỵ - Huyện Gia Lâm - Hà Nội</a:t>
            </a:r>
          </a:p>
          <a:p>
            <a:pPr>
              <a:lnSpc>
                <a:spcPct val="150000"/>
              </a:lnSpc>
            </a:pPr>
            <a:r>
              <a:rPr lang="vi-VN" sz="1800" dirty="0">
                <a:solidFill>
                  <a:schemeClr val="tx1"/>
                </a:solidFill>
                <a:ea typeface="Yu Mincho" panose="02020400000000000000" pitchFamily="18" charset="-128"/>
              </a:rPr>
              <a:t>Sản phẩm: </a:t>
            </a:r>
            <a:r>
              <a:rPr lang="en-US" sz="1800" dirty="0" err="1">
                <a:solidFill>
                  <a:schemeClr val="tx1"/>
                </a:solidFill>
                <a:ea typeface="Calibri" panose="020F0502020204030204" pitchFamily="34" charset="0"/>
              </a:rPr>
              <a:t>Sản</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xuất</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các</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loại</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túi</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lều</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bạt</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có</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nguồn</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gốc</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từ</a:t>
            </a:r>
            <a:r>
              <a:rPr lang="en-US" sz="1800" dirty="0">
                <a:solidFill>
                  <a:schemeClr val="tx1"/>
                </a:solidFill>
                <a:ea typeface="Calibri" panose="020F0502020204030204" pitchFamily="34" charset="0"/>
              </a:rPr>
              <a:t> </a:t>
            </a:r>
            <a:r>
              <a:rPr lang="en-US" sz="1800" dirty="0" err="1">
                <a:solidFill>
                  <a:schemeClr val="tx1"/>
                </a:solidFill>
                <a:ea typeface="Calibri" panose="020F0502020204030204" pitchFamily="34" charset="0"/>
              </a:rPr>
              <a:t>nhựa</a:t>
            </a:r>
            <a:endParaRPr lang="en-US" sz="1800" b="0" i="0" dirty="0">
              <a:solidFill>
                <a:schemeClr val="tx1"/>
              </a:solidFill>
              <a:effectLst/>
              <a:ea typeface="Cambria" panose="02040503050406030204" pitchFamily="18" charset="0"/>
            </a:endParaRPr>
          </a:p>
          <a:p>
            <a:pPr>
              <a:lnSpc>
                <a:spcPct val="150000"/>
              </a:lnSpc>
            </a:pPr>
            <a:r>
              <a:rPr lang="en-US" sz="1800" dirty="0" err="1">
                <a:solidFill>
                  <a:schemeClr val="tx1"/>
                </a:solidFill>
                <a:ea typeface="Cambria" panose="02040503050406030204" pitchFamily="18" charset="0"/>
              </a:rPr>
              <a:t>Sản</a:t>
            </a:r>
            <a:r>
              <a:rPr lang="en-US" sz="1800" dirty="0">
                <a:solidFill>
                  <a:schemeClr val="tx1"/>
                </a:solidFill>
                <a:ea typeface="Cambria" panose="02040503050406030204" pitchFamily="18" charset="0"/>
              </a:rPr>
              <a:t> </a:t>
            </a:r>
            <a:r>
              <a:rPr lang="en-US" sz="1800" dirty="0" err="1">
                <a:solidFill>
                  <a:schemeClr val="tx1"/>
                </a:solidFill>
                <a:ea typeface="Cambria" panose="02040503050406030204" pitchFamily="18" charset="0"/>
              </a:rPr>
              <a:t>lượng</a:t>
            </a:r>
            <a:r>
              <a:rPr lang="en-US" sz="1800" dirty="0">
                <a:solidFill>
                  <a:schemeClr val="tx1"/>
                </a:solidFill>
                <a:ea typeface="Cambria" panose="02040503050406030204" pitchFamily="18" charset="0"/>
              </a:rPr>
              <a:t>: </a:t>
            </a:r>
          </a:p>
        </p:txBody>
      </p:sp>
      <p:pic>
        <p:nvPicPr>
          <p:cNvPr id="6" name="Picture 5">
            <a:extLst>
              <a:ext uri="{FF2B5EF4-FFF2-40B4-BE49-F238E27FC236}">
                <a16:creationId xmlns:a16="http://schemas.microsoft.com/office/drawing/2014/main" id="{05B030D0-F7D8-2B2D-A9E9-C85E6F8C05F1}"/>
              </a:ext>
            </a:extLst>
          </p:cNvPr>
          <p:cNvPicPr>
            <a:picLocks noChangeAspect="1"/>
          </p:cNvPicPr>
          <p:nvPr/>
        </p:nvPicPr>
        <p:blipFill>
          <a:blip r:embed="rId2"/>
          <a:stretch>
            <a:fillRect/>
          </a:stretch>
        </p:blipFill>
        <p:spPr>
          <a:xfrm>
            <a:off x="6914161" y="2066704"/>
            <a:ext cx="4668239" cy="3372091"/>
          </a:xfrm>
          <a:prstGeom prst="rect">
            <a:avLst/>
          </a:prstGeom>
        </p:spPr>
      </p:pic>
    </p:spTree>
    <p:extLst>
      <p:ext uri="{BB962C8B-B14F-4D97-AF65-F5344CB8AC3E}">
        <p14:creationId xmlns:p14="http://schemas.microsoft.com/office/powerpoint/2010/main" val="2739624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idx="4294967295"/>
          </p:nvPr>
        </p:nvSpPr>
        <p:spPr>
          <a:xfrm>
            <a:off x="609600" y="1093376"/>
            <a:ext cx="10972800" cy="495200"/>
          </a:xfrm>
          <a:prstGeom prst="rect">
            <a:avLst/>
          </a:prstGeom>
        </p:spPr>
        <p:txBody>
          <a:bodyPr spcFirstLastPara="1" vert="horz" wrap="square" lIns="91457" tIns="45728" rIns="91457" bIns="45728" rtlCol="0" anchor="ctr" anchorCtr="0">
            <a:noAutofit/>
          </a:bodyPr>
          <a:lstStyle/>
          <a:p>
            <a:pPr algn="ctr"/>
            <a:r>
              <a:rPr lang="vi-VN" sz="2400" b="1" dirty="0">
                <a:solidFill>
                  <a:schemeClr val="accent1">
                    <a:lumMod val="50000"/>
                  </a:schemeClr>
                </a:solidFill>
                <a:latin typeface="+mn-lt"/>
              </a:rPr>
              <a:t>QUY TRÌNH SẢN XUẤT CỦA NHÀ MÁY</a:t>
            </a:r>
            <a:endParaRPr lang="en-US" sz="2400" b="1"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BFF4CE63-4D0A-AA36-5773-85A361761C3F}"/>
              </a:ext>
            </a:extLst>
          </p:cNvPr>
          <p:cNvPicPr>
            <a:picLocks noChangeAspect="1"/>
          </p:cNvPicPr>
          <p:nvPr/>
        </p:nvPicPr>
        <p:blipFill>
          <a:blip r:embed="rId2"/>
          <a:stretch>
            <a:fillRect/>
          </a:stretch>
        </p:blipFill>
        <p:spPr>
          <a:xfrm>
            <a:off x="6733030" y="1588576"/>
            <a:ext cx="4284696" cy="5269424"/>
          </a:xfrm>
          <a:prstGeom prst="rect">
            <a:avLst/>
          </a:prstGeom>
        </p:spPr>
      </p:pic>
      <p:pic>
        <p:nvPicPr>
          <p:cNvPr id="6" name="Picture 5">
            <a:extLst>
              <a:ext uri="{FF2B5EF4-FFF2-40B4-BE49-F238E27FC236}">
                <a16:creationId xmlns:a16="http://schemas.microsoft.com/office/drawing/2014/main" id="{929AEFE2-51F4-7A53-AD64-ABAE6696A82D}"/>
              </a:ext>
            </a:extLst>
          </p:cNvPr>
          <p:cNvPicPr>
            <a:picLocks noChangeAspect="1"/>
          </p:cNvPicPr>
          <p:nvPr/>
        </p:nvPicPr>
        <p:blipFill>
          <a:blip r:embed="rId3"/>
          <a:stretch>
            <a:fillRect/>
          </a:stretch>
        </p:blipFill>
        <p:spPr>
          <a:xfrm>
            <a:off x="1777139" y="1588576"/>
            <a:ext cx="3872901" cy="4934584"/>
          </a:xfrm>
          <a:prstGeom prst="rect">
            <a:avLst/>
          </a:prstGeom>
        </p:spPr>
      </p:pic>
    </p:spTree>
    <p:extLst>
      <p:ext uri="{BB962C8B-B14F-4D97-AF65-F5344CB8AC3E}">
        <p14:creationId xmlns:p14="http://schemas.microsoft.com/office/powerpoint/2010/main" val="3213829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idx="4294967295"/>
          </p:nvPr>
        </p:nvSpPr>
        <p:spPr>
          <a:xfrm>
            <a:off x="1478611" y="1276804"/>
            <a:ext cx="10972800" cy="495200"/>
          </a:xfrm>
          <a:prstGeom prst="rect">
            <a:avLst/>
          </a:prstGeom>
        </p:spPr>
        <p:txBody>
          <a:bodyPr>
            <a:noAutofit/>
          </a:bodyPr>
          <a:lstStyle/>
          <a:p>
            <a:r>
              <a:rPr lang="en-US" sz="2400" b="1" dirty="0">
                <a:solidFill>
                  <a:schemeClr val="accent1">
                    <a:lumMod val="50000"/>
                  </a:schemeClr>
                </a:solidFill>
                <a:latin typeface="+mn-lt"/>
              </a:rPr>
              <a:t>HIỆN TRẠNG </a:t>
            </a:r>
            <a:r>
              <a:rPr lang="vi-VN" sz="2400" b="1" dirty="0">
                <a:solidFill>
                  <a:schemeClr val="accent1">
                    <a:lumMod val="50000"/>
                  </a:schemeClr>
                </a:solidFill>
                <a:latin typeface="+mn-lt"/>
              </a:rPr>
              <a:t>VỀ HỆ THỐNG MÁY NÉN KHÍ CỦA NHÀ MÁY</a:t>
            </a:r>
            <a:endParaRPr lang="en-US" sz="2400" b="1"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4294967295"/>
          </p:nvPr>
        </p:nvSpPr>
        <p:spPr>
          <a:xfrm>
            <a:off x="609600" y="2447889"/>
            <a:ext cx="10972800" cy="981111"/>
          </a:xfrm>
        </p:spPr>
        <p:txBody>
          <a:bodyPr>
            <a:normAutofit/>
          </a:bodyPr>
          <a:lstStyle/>
          <a:p>
            <a:pPr algn="just"/>
            <a:r>
              <a:rPr lang="vi-VN" sz="1400" dirty="0">
                <a:latin typeface="Arial" panose="020B0604020202020204" pitchFamily="34" charset="0"/>
                <a:ea typeface="Yu Mincho" panose="02020400000000000000" pitchFamily="18" charset="-128"/>
              </a:rPr>
              <a:t>Nhà máy sử dụng 0</a:t>
            </a:r>
            <a:r>
              <a:rPr lang="es-ES" sz="1400" dirty="0">
                <a:latin typeface="Arial" panose="020B0604020202020204" pitchFamily="34" charset="0"/>
                <a:ea typeface="Yu Mincho" panose="02020400000000000000" pitchFamily="18" charset="-128"/>
              </a:rPr>
              <a:t>4 </a:t>
            </a:r>
            <a:r>
              <a:rPr lang="es-ES" sz="1400" dirty="0" err="1">
                <a:latin typeface="Arial" panose="020B0604020202020204" pitchFamily="34" charset="0"/>
                <a:ea typeface="Yu Mincho" panose="02020400000000000000" pitchFamily="18" charset="-128"/>
              </a:rPr>
              <a:t>máy</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nén</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khí</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có</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công</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suất</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là</a:t>
            </a:r>
            <a:r>
              <a:rPr lang="es-ES" sz="1400" dirty="0">
                <a:latin typeface="Arial" panose="020B0604020202020204" pitchFamily="34" charset="0"/>
                <a:ea typeface="Yu Mincho" panose="02020400000000000000" pitchFamily="18" charset="-128"/>
              </a:rPr>
              <a:t> 75kW </a:t>
            </a:r>
            <a:r>
              <a:rPr lang="es-ES" sz="1400" dirty="0" err="1">
                <a:latin typeface="Arial" panose="020B0604020202020204" pitchFamily="34" charset="0"/>
                <a:ea typeface="Yu Mincho" panose="02020400000000000000" pitchFamily="18" charset="-128"/>
              </a:rPr>
              <a:t>và</a:t>
            </a:r>
            <a:r>
              <a:rPr lang="es-ES" sz="1400" dirty="0">
                <a:latin typeface="Arial" panose="020B0604020202020204" pitchFamily="34" charset="0"/>
                <a:ea typeface="Yu Mincho" panose="02020400000000000000" pitchFamily="18" charset="-128"/>
              </a:rPr>
              <a:t> 01 </a:t>
            </a:r>
            <a:r>
              <a:rPr lang="es-ES" sz="1400" dirty="0" err="1">
                <a:latin typeface="Arial" panose="020B0604020202020204" pitchFamily="34" charset="0"/>
                <a:ea typeface="Yu Mincho" panose="02020400000000000000" pitchFamily="18" charset="-128"/>
              </a:rPr>
              <a:t>máy</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nén</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khí</a:t>
            </a:r>
            <a:r>
              <a:rPr lang="es-ES" sz="1400" dirty="0">
                <a:latin typeface="Arial" panose="020B0604020202020204" pitchFamily="34" charset="0"/>
                <a:ea typeface="Yu Mincho" panose="02020400000000000000" pitchFamily="18" charset="-128"/>
              </a:rPr>
              <a:t> 22kW </a:t>
            </a:r>
            <a:r>
              <a:rPr lang="es-ES" sz="1400" dirty="0" err="1">
                <a:latin typeface="Arial" panose="020B0604020202020204" pitchFamily="34" charset="0"/>
                <a:ea typeface="Yu Mincho" panose="02020400000000000000" pitchFamily="18" charset="-128"/>
              </a:rPr>
              <a:t>dùng</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để</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dự</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phòng</a:t>
            </a:r>
            <a:r>
              <a:rPr lang="vi-VN" sz="1400" dirty="0">
                <a:latin typeface="Arial" panose="020B0604020202020204" pitchFamily="34" charset="0"/>
                <a:ea typeface="Yu Mincho" panose="02020400000000000000" pitchFamily="18" charset="-128"/>
              </a:rPr>
              <a:t> tại khu A của nhà máy</a:t>
            </a:r>
            <a:endParaRPr lang="en-US" sz="1400" dirty="0"/>
          </a:p>
        </p:txBody>
      </p:sp>
      <p:graphicFrame>
        <p:nvGraphicFramePr>
          <p:cNvPr id="4" name="Table 3">
            <a:extLst>
              <a:ext uri="{FF2B5EF4-FFF2-40B4-BE49-F238E27FC236}">
                <a16:creationId xmlns:a16="http://schemas.microsoft.com/office/drawing/2014/main" id="{955D34D0-DC8F-716F-ED4B-0FAF07F4F897}"/>
              </a:ext>
            </a:extLst>
          </p:cNvPr>
          <p:cNvGraphicFramePr>
            <a:graphicFrameLocks noGrp="1"/>
          </p:cNvGraphicFramePr>
          <p:nvPr>
            <p:extLst>
              <p:ext uri="{D42A27DB-BD31-4B8C-83A1-F6EECF244321}">
                <p14:modId xmlns:p14="http://schemas.microsoft.com/office/powerpoint/2010/main" val="3509160670"/>
              </p:ext>
            </p:extLst>
          </p:nvPr>
        </p:nvGraphicFramePr>
        <p:xfrm>
          <a:off x="707572" y="3032854"/>
          <a:ext cx="10972798" cy="1706880"/>
        </p:xfrm>
        <a:graphic>
          <a:graphicData uri="http://schemas.openxmlformats.org/drawingml/2006/table">
            <a:tbl>
              <a:tblPr firstRow="1" firstCol="1" bandRow="1"/>
              <a:tblGrid>
                <a:gridCol w="1694199">
                  <a:extLst>
                    <a:ext uri="{9D8B030D-6E8A-4147-A177-3AD203B41FA5}">
                      <a16:colId xmlns:a16="http://schemas.microsoft.com/office/drawing/2014/main" val="421495124"/>
                    </a:ext>
                  </a:extLst>
                </a:gridCol>
                <a:gridCol w="3735141">
                  <a:extLst>
                    <a:ext uri="{9D8B030D-6E8A-4147-A177-3AD203B41FA5}">
                      <a16:colId xmlns:a16="http://schemas.microsoft.com/office/drawing/2014/main" val="2194766354"/>
                    </a:ext>
                  </a:extLst>
                </a:gridCol>
                <a:gridCol w="2771729">
                  <a:extLst>
                    <a:ext uri="{9D8B030D-6E8A-4147-A177-3AD203B41FA5}">
                      <a16:colId xmlns:a16="http://schemas.microsoft.com/office/drawing/2014/main" val="703043343"/>
                    </a:ext>
                  </a:extLst>
                </a:gridCol>
                <a:gridCol w="2771729">
                  <a:extLst>
                    <a:ext uri="{9D8B030D-6E8A-4147-A177-3AD203B41FA5}">
                      <a16:colId xmlns:a16="http://schemas.microsoft.com/office/drawing/2014/main" val="2538981219"/>
                    </a:ext>
                  </a:extLst>
                </a:gridCol>
              </a:tblGrid>
              <a:tr h="609600">
                <a:tc>
                  <a:txBody>
                    <a:bodyPr/>
                    <a:lstStyle/>
                    <a:p>
                      <a:pPr algn="ctr">
                        <a:lnSpc>
                          <a:spcPct val="107000"/>
                        </a:lnSpc>
                        <a:spcAft>
                          <a:spcPts val="800"/>
                        </a:spcAft>
                        <a:buNone/>
                      </a:pPr>
                      <a:r>
                        <a:rPr lang="es-ES_tradnl" sz="1700" dirty="0">
                          <a:effectLst/>
                        </a:rPr>
                        <a:t>STT</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s-ES_tradnl" sz="1700" dirty="0">
                          <a:effectLst/>
                        </a:rPr>
                        <a:t>Máy nén khí</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s-ES_tradnl" sz="1700" dirty="0">
                          <a:effectLst/>
                        </a:rPr>
                        <a:t>Số lượng</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s-ES_tradnl" sz="1700" dirty="0">
                          <a:effectLst/>
                        </a:rPr>
                        <a:t>Công suất</a:t>
                      </a:r>
                      <a:endParaRPr lang="en-US" sz="17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876556586"/>
                  </a:ext>
                </a:extLst>
              </a:tr>
              <a:tr h="365760">
                <a:tc>
                  <a:txBody>
                    <a:bodyPr/>
                    <a:lstStyle/>
                    <a:p>
                      <a:pPr algn="ctr">
                        <a:lnSpc>
                          <a:spcPct val="107000"/>
                        </a:lnSpc>
                        <a:spcAft>
                          <a:spcPts val="800"/>
                        </a:spcAft>
                        <a:buNone/>
                      </a:pPr>
                      <a:r>
                        <a:rPr lang="en-GB" sz="1700" dirty="0">
                          <a:effectLst/>
                        </a:rPr>
                        <a:t>1</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en-GB" sz="1700" dirty="0" err="1">
                          <a:effectLst/>
                        </a:rPr>
                        <a:t>Fusheng</a:t>
                      </a:r>
                      <a:r>
                        <a:rPr lang="en-GB" sz="1700" dirty="0">
                          <a:effectLst/>
                        </a:rPr>
                        <a:t> – Đài Loan</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01</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22</a:t>
                      </a:r>
                      <a:endParaRPr lang="en-US" sz="17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468338545"/>
                  </a:ext>
                </a:extLst>
              </a:tr>
              <a:tr h="365760">
                <a:tc>
                  <a:txBody>
                    <a:bodyPr/>
                    <a:lstStyle/>
                    <a:p>
                      <a:pPr algn="ctr">
                        <a:lnSpc>
                          <a:spcPct val="107000"/>
                        </a:lnSpc>
                        <a:spcAft>
                          <a:spcPts val="800"/>
                        </a:spcAft>
                        <a:buNone/>
                      </a:pPr>
                      <a:r>
                        <a:rPr lang="en-GB" sz="1700" dirty="0">
                          <a:effectLst/>
                        </a:rPr>
                        <a:t>2</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en-GB" sz="1700" dirty="0">
                          <a:effectLst/>
                        </a:rPr>
                        <a:t>Chicago Pneumatic – Belgium</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02</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75</a:t>
                      </a:r>
                      <a:endParaRPr lang="en-US" sz="17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817518042"/>
                  </a:ext>
                </a:extLst>
              </a:tr>
              <a:tr h="365760">
                <a:tc>
                  <a:txBody>
                    <a:bodyPr/>
                    <a:lstStyle/>
                    <a:p>
                      <a:pPr algn="ctr">
                        <a:lnSpc>
                          <a:spcPct val="107000"/>
                        </a:lnSpc>
                        <a:spcAft>
                          <a:spcPts val="800"/>
                        </a:spcAft>
                        <a:buNone/>
                      </a:pPr>
                      <a:r>
                        <a:rPr lang="en-GB" sz="1700" dirty="0">
                          <a:effectLst/>
                        </a:rPr>
                        <a:t>3</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en-GB" sz="1700" dirty="0" err="1">
                          <a:effectLst/>
                        </a:rPr>
                        <a:t>Fusheng</a:t>
                      </a:r>
                      <a:r>
                        <a:rPr lang="en-GB" sz="1700" dirty="0">
                          <a:effectLst/>
                        </a:rPr>
                        <a:t> – Đài Loan</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02</a:t>
                      </a:r>
                      <a:endParaRPr lang="en-US" sz="17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1700" dirty="0">
                          <a:effectLst/>
                        </a:rPr>
                        <a:t>75</a:t>
                      </a:r>
                      <a:endParaRPr lang="en-US" sz="17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374947678"/>
                  </a:ext>
                </a:extLst>
              </a:tr>
            </a:tbl>
          </a:graphicData>
        </a:graphic>
      </p:graphicFrame>
      <p:sp>
        <p:nvSpPr>
          <p:cNvPr id="6" name="TextBox 5">
            <a:extLst>
              <a:ext uri="{FF2B5EF4-FFF2-40B4-BE49-F238E27FC236}">
                <a16:creationId xmlns:a16="http://schemas.microsoft.com/office/drawing/2014/main" id="{CFEB098E-51E9-722E-9BF6-AFB54D66B116}"/>
              </a:ext>
            </a:extLst>
          </p:cNvPr>
          <p:cNvSpPr txBox="1"/>
          <p:nvPr/>
        </p:nvSpPr>
        <p:spPr>
          <a:xfrm>
            <a:off x="542440" y="4955367"/>
            <a:ext cx="11039960" cy="738664"/>
          </a:xfrm>
          <a:prstGeom prst="rect">
            <a:avLst/>
          </a:prstGeom>
          <a:noFill/>
        </p:spPr>
        <p:txBody>
          <a:bodyPr wrap="square">
            <a:spAutoFit/>
          </a:bodyPr>
          <a:lstStyle/>
          <a:p>
            <a:pPr marL="457189" indent="-457189" algn="just">
              <a:spcBef>
                <a:spcPts val="400"/>
              </a:spcBef>
              <a:buFont typeface="Times New Roman" panose="02020603050405020304" pitchFamily="18" charset="0"/>
              <a:buChar char="-"/>
            </a:pPr>
            <a:r>
              <a:rPr lang="vi-VN" sz="1400" dirty="0">
                <a:solidFill>
                  <a:srgbClr val="000000"/>
                </a:solidFill>
                <a:latin typeface="Arial" panose="020B0604020202020204" pitchFamily="34" charset="0"/>
                <a:ea typeface="Batang" panose="02030600000101010101" pitchFamily="18" charset="-127"/>
                <a:cs typeface="Arial" panose="020B0604020202020204" pitchFamily="34" charset="0"/>
              </a:rPr>
              <a:t>Hệ thống máy nén khí được thiết kế đồng bộ với </a:t>
            </a:r>
            <a:r>
              <a:rPr lang="en-US" sz="1400" dirty="0" err="1">
                <a:solidFill>
                  <a:srgbClr val="000000"/>
                </a:solidFill>
                <a:latin typeface="Arial" panose="020B0604020202020204" pitchFamily="34" charset="0"/>
                <a:ea typeface="Batang" panose="02030600000101010101" pitchFamily="18" charset="-127"/>
                <a:cs typeface="Arial" panose="020B0604020202020204" pitchFamily="34" charset="0"/>
              </a:rPr>
              <a:t>Máy</a:t>
            </a:r>
            <a:r>
              <a:rPr lang="en-US" sz="1400" dirty="0">
                <a:solidFill>
                  <a:srgbClr val="000000"/>
                </a:solidFill>
                <a:latin typeface="Arial" panose="020B0604020202020204" pitchFamily="34" charset="0"/>
                <a:ea typeface="Batang" panose="02030600000101010101" pitchFamily="18" charset="-127"/>
                <a:cs typeface="Arial" panose="020B0604020202020204" pitchFamily="34" charset="0"/>
              </a:rPr>
              <a:t> </a:t>
            </a:r>
            <a:r>
              <a:rPr lang="en-US" sz="1400" dirty="0" err="1">
                <a:solidFill>
                  <a:srgbClr val="000000"/>
                </a:solidFill>
                <a:latin typeface="Arial" panose="020B0604020202020204" pitchFamily="34" charset="0"/>
                <a:ea typeface="Batang" panose="02030600000101010101" pitchFamily="18" charset="-127"/>
                <a:cs typeface="Arial" panose="020B0604020202020204" pitchFamily="34" charset="0"/>
              </a:rPr>
              <a:t>lạnh</a:t>
            </a:r>
            <a:r>
              <a:rPr lang="en-US" sz="1400" dirty="0">
                <a:solidFill>
                  <a:srgbClr val="000000"/>
                </a:solidFill>
                <a:latin typeface="Arial" panose="020B0604020202020204" pitchFamily="34" charset="0"/>
                <a:ea typeface="Batang" panose="02030600000101010101" pitchFamily="18" charset="-127"/>
                <a:cs typeface="Arial" panose="020B0604020202020204" pitchFamily="34" charset="0"/>
              </a:rPr>
              <a:t> </a:t>
            </a:r>
            <a:r>
              <a:rPr lang="en-US" sz="1400" dirty="0" err="1">
                <a:solidFill>
                  <a:srgbClr val="000000"/>
                </a:solidFill>
                <a:latin typeface="Arial" panose="020B0604020202020204" pitchFamily="34" charset="0"/>
                <a:ea typeface="Batang" panose="02030600000101010101" pitchFamily="18" charset="-127"/>
                <a:cs typeface="Arial" panose="020B0604020202020204" pitchFamily="34" charset="0"/>
              </a:rPr>
              <a:t>tách</a:t>
            </a:r>
            <a:r>
              <a:rPr lang="en-US" sz="1400" dirty="0">
                <a:solidFill>
                  <a:srgbClr val="000000"/>
                </a:solidFill>
                <a:latin typeface="Arial" panose="020B0604020202020204" pitchFamily="34" charset="0"/>
                <a:ea typeface="Batang" panose="02030600000101010101" pitchFamily="18" charset="-127"/>
                <a:cs typeface="Arial" panose="020B0604020202020204" pitchFamily="34" charset="0"/>
              </a:rPr>
              <a:t> </a:t>
            </a:r>
            <a:r>
              <a:rPr lang="en-US" sz="1400" dirty="0" err="1">
                <a:solidFill>
                  <a:srgbClr val="000000"/>
                </a:solidFill>
                <a:latin typeface="Arial" panose="020B0604020202020204" pitchFamily="34" charset="0"/>
                <a:ea typeface="Batang" panose="02030600000101010101" pitchFamily="18" charset="-127"/>
                <a:cs typeface="Arial" panose="020B0604020202020204" pitchFamily="34" charset="0"/>
              </a:rPr>
              <a:t>ẩm</a:t>
            </a:r>
            <a:r>
              <a:rPr lang="vi-VN" sz="1400" dirty="0">
                <a:solidFill>
                  <a:srgbClr val="000000"/>
                </a:solidFill>
                <a:latin typeface="Arial" panose="020B0604020202020204" pitchFamily="34" charset="0"/>
                <a:ea typeface="Batang" panose="02030600000101010101" pitchFamily="18" charset="-127"/>
                <a:cs typeface="Arial" panose="020B0604020202020204" pitchFamily="34" charset="0"/>
              </a:rPr>
              <a:t> được bố trí và vận hành theo bộ điều khiển trung tâm. Các máy nén khí này hoạt động theo chế độ luân phiên và khi áp suất thấp hơn áp suất cài đặt thì cả 4 máy cùng vận hành để đạt mức áp cài đặt. Các máy nén khí này được làm mát bằng tháp giải nhiệt nên hiệu quả làm việc của máy nén khí tương đối cao. </a:t>
            </a:r>
            <a:endParaRPr lang="en-US" sz="1400" dirty="0">
              <a:solidFill>
                <a:srgbClr val="000000"/>
              </a:solidFill>
              <a:latin typeface="Arial" panose="020B0604020202020204" pitchFamily="34" charset="0"/>
              <a:ea typeface="Batang" panose="02030600000101010101" pitchFamily="18" charset="-127"/>
            </a:endParaRPr>
          </a:p>
        </p:txBody>
      </p:sp>
    </p:spTree>
    <p:extLst>
      <p:ext uri="{BB962C8B-B14F-4D97-AF65-F5344CB8AC3E}">
        <p14:creationId xmlns:p14="http://schemas.microsoft.com/office/powerpoint/2010/main" val="2166034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E8CED-4040-39A5-D6BF-39E2C4429C5B}"/>
              </a:ext>
            </a:extLst>
          </p:cNvPr>
          <p:cNvSpPr>
            <a:spLocks noGrp="1"/>
          </p:cNvSpPr>
          <p:nvPr>
            <p:ph type="title" idx="4294967295"/>
          </p:nvPr>
        </p:nvSpPr>
        <p:spPr>
          <a:xfrm>
            <a:off x="794657" y="1267090"/>
            <a:ext cx="10972800" cy="495200"/>
          </a:xfrm>
          <a:prstGeom prst="rect">
            <a:avLst/>
          </a:prstGeom>
        </p:spPr>
        <p:txBody>
          <a:bodyPr>
            <a:noAutofit/>
          </a:bodyPr>
          <a:lstStyle/>
          <a:p>
            <a:pPr algn="ctr"/>
            <a:r>
              <a:rPr lang="vi-VN" sz="2400" b="1" dirty="0">
                <a:solidFill>
                  <a:schemeClr val="accent1">
                    <a:lumMod val="50000"/>
                  </a:schemeClr>
                </a:solidFill>
                <a:latin typeface="+mn-lt"/>
              </a:rPr>
              <a:t>CẤU TẠO MNK</a:t>
            </a:r>
            <a:endParaRPr lang="en-US" sz="2400" b="1"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1FE7469A-1024-B613-4ACD-58221A0543EC}"/>
              </a:ext>
            </a:extLst>
          </p:cNvPr>
          <p:cNvPicPr>
            <a:picLocks noChangeAspect="1"/>
          </p:cNvPicPr>
          <p:nvPr/>
        </p:nvPicPr>
        <p:blipFill>
          <a:blip r:embed="rId2"/>
          <a:stretch>
            <a:fillRect/>
          </a:stretch>
        </p:blipFill>
        <p:spPr>
          <a:xfrm>
            <a:off x="2479814" y="1980558"/>
            <a:ext cx="7428314" cy="4500967"/>
          </a:xfrm>
          <a:prstGeom prst="rect">
            <a:avLst/>
          </a:prstGeom>
        </p:spPr>
      </p:pic>
    </p:spTree>
    <p:extLst>
      <p:ext uri="{BB962C8B-B14F-4D97-AF65-F5344CB8AC3E}">
        <p14:creationId xmlns:p14="http://schemas.microsoft.com/office/powerpoint/2010/main" val="2752418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48EC6-F805-F40B-FBC6-F8032C7EA935}"/>
              </a:ext>
            </a:extLst>
          </p:cNvPr>
          <p:cNvSpPr>
            <a:spLocks noGrp="1"/>
          </p:cNvSpPr>
          <p:nvPr>
            <p:ph type="title" idx="4294967295"/>
          </p:nvPr>
        </p:nvSpPr>
        <p:spPr>
          <a:xfrm>
            <a:off x="609600" y="1223547"/>
            <a:ext cx="10972800" cy="495200"/>
          </a:xfrm>
          <a:prstGeom prst="rect">
            <a:avLst/>
          </a:prstGeom>
        </p:spPr>
        <p:txBody>
          <a:bodyPr>
            <a:noAutofit/>
          </a:bodyPr>
          <a:lstStyle/>
          <a:p>
            <a:pPr algn="ctr"/>
            <a:r>
              <a:rPr lang="vi-VN" sz="2000" b="1" dirty="0">
                <a:solidFill>
                  <a:schemeClr val="accent1">
                    <a:lumMod val="50000"/>
                  </a:schemeClr>
                </a:solidFill>
                <a:latin typeface="+mn-lt"/>
              </a:rPr>
              <a:t>THÔNG SỐ HOẠT ĐỘNG</a:t>
            </a:r>
            <a:endParaRPr lang="en-US" sz="2000" b="1"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DF5937A6-8833-5A33-364F-AA7CAD4F1E4F}"/>
              </a:ext>
            </a:extLst>
          </p:cNvPr>
          <p:cNvGraphicFramePr>
            <a:graphicFrameLocks noGrp="1"/>
          </p:cNvGraphicFramePr>
          <p:nvPr>
            <p:extLst>
              <p:ext uri="{D42A27DB-BD31-4B8C-83A1-F6EECF244321}">
                <p14:modId xmlns:p14="http://schemas.microsoft.com/office/powerpoint/2010/main" val="2447535634"/>
              </p:ext>
            </p:extLst>
          </p:nvPr>
        </p:nvGraphicFramePr>
        <p:xfrm>
          <a:off x="1621234" y="1951597"/>
          <a:ext cx="8949532" cy="4662432"/>
        </p:xfrm>
        <a:graphic>
          <a:graphicData uri="http://schemas.openxmlformats.org/drawingml/2006/table">
            <a:tbl>
              <a:tblPr firstRow="1" firstCol="1" bandRow="1">
                <a:tableStyleId>{284E427A-3D55-4303-BF80-6455036E1DE7}</a:tableStyleId>
              </a:tblPr>
              <a:tblGrid>
                <a:gridCol w="3668855">
                  <a:extLst>
                    <a:ext uri="{9D8B030D-6E8A-4147-A177-3AD203B41FA5}">
                      <a16:colId xmlns:a16="http://schemas.microsoft.com/office/drawing/2014/main" val="1962959336"/>
                    </a:ext>
                  </a:extLst>
                </a:gridCol>
                <a:gridCol w="2035577">
                  <a:extLst>
                    <a:ext uri="{9D8B030D-6E8A-4147-A177-3AD203B41FA5}">
                      <a16:colId xmlns:a16="http://schemas.microsoft.com/office/drawing/2014/main" val="3599643252"/>
                    </a:ext>
                  </a:extLst>
                </a:gridCol>
                <a:gridCol w="3245100">
                  <a:extLst>
                    <a:ext uri="{9D8B030D-6E8A-4147-A177-3AD203B41FA5}">
                      <a16:colId xmlns:a16="http://schemas.microsoft.com/office/drawing/2014/main" val="633454700"/>
                    </a:ext>
                  </a:extLst>
                </a:gridCol>
              </a:tblGrid>
              <a:tr h="347896">
                <a:tc>
                  <a:txBody>
                    <a:bodyPr/>
                    <a:lstStyle/>
                    <a:p>
                      <a:pPr algn="ctr">
                        <a:lnSpc>
                          <a:spcPct val="107000"/>
                        </a:lnSpc>
                        <a:spcAft>
                          <a:spcPts val="800"/>
                        </a:spcAft>
                        <a:buNone/>
                      </a:pPr>
                      <a:r>
                        <a:rPr lang="vi-VN" sz="1800" b="1" dirty="0">
                          <a:effectLst/>
                        </a:rPr>
                        <a:t>Thông số</a:t>
                      </a:r>
                      <a:endParaRPr lang="en-US" sz="1800" b="1"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vi-VN" sz="1800" b="1" dirty="0">
                          <a:effectLst/>
                        </a:rPr>
                        <a:t>Đơn vị</a:t>
                      </a:r>
                      <a:endParaRPr lang="en-US" sz="1800" b="1"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vi-VN" sz="1800" b="1" dirty="0">
                          <a:effectLst/>
                        </a:rPr>
                        <a:t>Giá trị</a:t>
                      </a:r>
                      <a:endParaRPr lang="en-US" sz="1800" b="1"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3045229089"/>
                  </a:ext>
                </a:extLst>
              </a:tr>
              <a:tr h="347896">
                <a:tc>
                  <a:txBody>
                    <a:bodyPr/>
                    <a:lstStyle/>
                    <a:p>
                      <a:pPr>
                        <a:lnSpc>
                          <a:spcPct val="107000"/>
                        </a:lnSpc>
                        <a:spcAft>
                          <a:spcPts val="800"/>
                        </a:spcAft>
                        <a:buNone/>
                      </a:pPr>
                      <a:r>
                        <a:rPr lang="en-GB" sz="1800" dirty="0" err="1">
                          <a:effectLst/>
                        </a:rPr>
                        <a:t>Nhiệt</a:t>
                      </a:r>
                      <a:r>
                        <a:rPr lang="en-GB" sz="1800" dirty="0">
                          <a:effectLst/>
                        </a:rPr>
                        <a:t> </a:t>
                      </a:r>
                      <a:r>
                        <a:rPr lang="en-GB" sz="1800" dirty="0" err="1">
                          <a:effectLst/>
                        </a:rPr>
                        <a:t>độ</a:t>
                      </a:r>
                      <a:r>
                        <a:rPr lang="en-GB" sz="1800" dirty="0">
                          <a:effectLst/>
                        </a:rPr>
                        <a:t> </a:t>
                      </a:r>
                      <a:r>
                        <a:rPr lang="en-GB" sz="1800" dirty="0" err="1">
                          <a:effectLst/>
                        </a:rPr>
                        <a:t>môi</a:t>
                      </a:r>
                      <a:r>
                        <a:rPr lang="en-GB" sz="1800" dirty="0">
                          <a:effectLst/>
                        </a:rPr>
                        <a:t> </a:t>
                      </a:r>
                      <a:r>
                        <a:rPr lang="en-GB" sz="1800" dirty="0" err="1">
                          <a:effectLst/>
                        </a:rPr>
                        <a:t>trường</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33</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3179996439"/>
                  </a:ext>
                </a:extLst>
              </a:tr>
              <a:tr h="347896">
                <a:tc>
                  <a:txBody>
                    <a:bodyPr/>
                    <a:lstStyle/>
                    <a:p>
                      <a:pPr>
                        <a:lnSpc>
                          <a:spcPct val="107000"/>
                        </a:lnSpc>
                        <a:spcAft>
                          <a:spcPts val="800"/>
                        </a:spcAft>
                        <a:buNone/>
                      </a:pPr>
                      <a:r>
                        <a:rPr lang="vi-VN" sz="1800" dirty="0">
                          <a:effectLst/>
                        </a:rPr>
                        <a:t>Độ ẩm</a:t>
                      </a:r>
                      <a:r>
                        <a:rPr lang="en-GB" sz="1800" dirty="0">
                          <a:effectLst/>
                        </a:rPr>
                        <a:t> </a:t>
                      </a:r>
                      <a:r>
                        <a:rPr lang="en-GB" sz="1800" dirty="0" err="1">
                          <a:effectLst/>
                        </a:rPr>
                        <a:t>môi</a:t>
                      </a:r>
                      <a:r>
                        <a:rPr lang="en-GB" sz="1800" dirty="0">
                          <a:effectLst/>
                        </a:rPr>
                        <a:t> </a:t>
                      </a:r>
                      <a:r>
                        <a:rPr lang="en-GB" sz="1800" dirty="0" err="1">
                          <a:effectLst/>
                        </a:rPr>
                        <a:t>trường</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vi-VN" sz="1800" dirty="0">
                          <a:effectLst/>
                        </a:rPr>
                        <a:t>%</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77,7</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3105632533"/>
                  </a:ext>
                </a:extLst>
              </a:tr>
              <a:tr h="487680">
                <a:tc>
                  <a:txBody>
                    <a:bodyPr/>
                    <a:lstStyle/>
                    <a:p>
                      <a:pPr>
                        <a:lnSpc>
                          <a:spcPct val="107000"/>
                        </a:lnSpc>
                        <a:spcAft>
                          <a:spcPts val="800"/>
                        </a:spcAft>
                        <a:buNone/>
                      </a:pPr>
                      <a:r>
                        <a:rPr lang="vi-VN" sz="1800" dirty="0">
                          <a:effectLst/>
                        </a:rPr>
                        <a:t>Áp suất đóng (Pc) - BĐK</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50000"/>
                        </a:lnSpc>
                        <a:spcAft>
                          <a:spcPts val="800"/>
                        </a:spcAft>
                        <a:buNone/>
                      </a:pPr>
                      <a:r>
                        <a:rPr lang="en-GB" sz="1800" dirty="0">
                          <a:effectLst/>
                        </a:rPr>
                        <a:t>bar</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6,25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1185612479"/>
                  </a:ext>
                </a:extLst>
              </a:tr>
              <a:tr h="347896">
                <a:tc>
                  <a:txBody>
                    <a:bodyPr/>
                    <a:lstStyle/>
                    <a:p>
                      <a:pPr>
                        <a:lnSpc>
                          <a:spcPct val="107000"/>
                        </a:lnSpc>
                        <a:spcAft>
                          <a:spcPts val="800"/>
                        </a:spcAft>
                        <a:buNone/>
                      </a:pPr>
                      <a:r>
                        <a:rPr lang="vi-VN" sz="1800" dirty="0">
                          <a:effectLst/>
                        </a:rPr>
                        <a:t>Áp suất cắt (Pd) - BĐK</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dirty="0">
                          <a:effectLst/>
                        </a:rPr>
                        <a:t>bar</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6,65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1477795800"/>
                  </a:ext>
                </a:extLst>
              </a:tr>
              <a:tr h="347896">
                <a:tc gridSpan="3">
                  <a:txBody>
                    <a:bodyPr/>
                    <a:lstStyle/>
                    <a:p>
                      <a:pPr>
                        <a:lnSpc>
                          <a:spcPct val="107000"/>
                        </a:lnSpc>
                        <a:spcAft>
                          <a:spcPts val="800"/>
                        </a:spcAft>
                        <a:buNone/>
                      </a:pPr>
                      <a:r>
                        <a:rPr lang="en-GB" sz="1800" dirty="0" err="1">
                          <a:effectLst/>
                        </a:rPr>
                        <a:t>Máy</a:t>
                      </a:r>
                      <a:r>
                        <a:rPr lang="en-GB" sz="1800" dirty="0">
                          <a:effectLst/>
                        </a:rPr>
                        <a:t> </a:t>
                      </a:r>
                      <a:r>
                        <a:rPr lang="en-GB" sz="1800" dirty="0" err="1">
                          <a:effectLst/>
                        </a:rPr>
                        <a:t>nén</a:t>
                      </a:r>
                      <a:r>
                        <a:rPr lang="en-GB" sz="1800" dirty="0">
                          <a:effectLst/>
                        </a:rPr>
                        <a:t> </a:t>
                      </a:r>
                      <a:r>
                        <a:rPr lang="en-GB" sz="1800" dirty="0" err="1">
                          <a:effectLst/>
                        </a:rPr>
                        <a:t>khí</a:t>
                      </a:r>
                      <a:endParaRPr lang="en-US" sz="1800" dirty="0">
                        <a:effectLst/>
                        <a:latin typeface="Arial" panose="020B0604020202020204" pitchFamily="34" charset="0"/>
                        <a:ea typeface="Yu Mincho" panose="02020400000000000000" pitchFamily="18" charset="-128"/>
                      </a:endParaRPr>
                    </a:p>
                  </a:txBody>
                  <a:tcPr marL="74580" marR="74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1417791"/>
                  </a:ext>
                </a:extLst>
              </a:tr>
              <a:tr h="347896">
                <a:tc>
                  <a:txBody>
                    <a:bodyPr/>
                    <a:lstStyle/>
                    <a:p>
                      <a:pPr>
                        <a:lnSpc>
                          <a:spcPct val="107000"/>
                        </a:lnSpc>
                        <a:spcAft>
                          <a:spcPts val="800"/>
                        </a:spcAft>
                        <a:buNone/>
                      </a:pPr>
                      <a:r>
                        <a:rPr lang="vi-VN" sz="1800" dirty="0">
                          <a:effectLst/>
                        </a:rPr>
                        <a:t>Áp suất làm việc MNK2&amp;3</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dirty="0">
                          <a:effectLst/>
                        </a:rPr>
                        <a:t>bar</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8,5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4005825440"/>
                  </a:ext>
                </a:extLst>
              </a:tr>
              <a:tr h="347896">
                <a:tc>
                  <a:txBody>
                    <a:bodyPr/>
                    <a:lstStyle/>
                    <a:p>
                      <a:pPr>
                        <a:lnSpc>
                          <a:spcPct val="107000"/>
                        </a:lnSpc>
                        <a:spcAft>
                          <a:spcPts val="800"/>
                        </a:spcAft>
                        <a:buNone/>
                      </a:pPr>
                      <a:r>
                        <a:rPr lang="vi-VN" sz="1800" dirty="0">
                          <a:effectLst/>
                        </a:rPr>
                        <a:t>Áp suất làm việc MNK 4&amp;5</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dirty="0">
                          <a:effectLst/>
                        </a:rPr>
                        <a:t>bar</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8</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217655941"/>
                  </a:ext>
                </a:extLst>
              </a:tr>
              <a:tr h="347896">
                <a:tc>
                  <a:txBody>
                    <a:bodyPr/>
                    <a:lstStyle/>
                    <a:p>
                      <a:pPr>
                        <a:lnSpc>
                          <a:spcPct val="107000"/>
                        </a:lnSpc>
                        <a:spcAft>
                          <a:spcPts val="800"/>
                        </a:spcAft>
                        <a:buNone/>
                      </a:pPr>
                      <a:r>
                        <a:rPr lang="en-GB" sz="1800" dirty="0">
                          <a:effectLst/>
                        </a:rPr>
                        <a:t>Nhiệt độ vỏ</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33,7– 36,5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3705969574"/>
                  </a:ext>
                </a:extLst>
              </a:tr>
              <a:tr h="347896">
                <a:tc>
                  <a:txBody>
                    <a:bodyPr/>
                    <a:lstStyle/>
                    <a:p>
                      <a:pPr>
                        <a:lnSpc>
                          <a:spcPct val="107000"/>
                        </a:lnSpc>
                        <a:spcAft>
                          <a:spcPts val="800"/>
                        </a:spcAft>
                        <a:buNone/>
                      </a:pPr>
                      <a:r>
                        <a:rPr lang="en-GB" sz="1800" dirty="0">
                          <a:effectLst/>
                        </a:rPr>
                        <a:t>Nhiệt độ nước vào</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28,6 – 30,2</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2409581980"/>
                  </a:ext>
                </a:extLst>
              </a:tr>
              <a:tr h="347896">
                <a:tc>
                  <a:txBody>
                    <a:bodyPr/>
                    <a:lstStyle/>
                    <a:p>
                      <a:pPr>
                        <a:lnSpc>
                          <a:spcPct val="107000"/>
                        </a:lnSpc>
                        <a:spcAft>
                          <a:spcPts val="800"/>
                        </a:spcAft>
                        <a:buNone/>
                      </a:pPr>
                      <a:r>
                        <a:rPr lang="en-GB" sz="1800" dirty="0">
                          <a:effectLst/>
                        </a:rPr>
                        <a:t>Nhiệt độ nước ra</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29,7 – 33,5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4051004489"/>
                  </a:ext>
                </a:extLst>
              </a:tr>
              <a:tr h="347896">
                <a:tc>
                  <a:txBody>
                    <a:bodyPr/>
                    <a:lstStyle/>
                    <a:p>
                      <a:pPr>
                        <a:lnSpc>
                          <a:spcPct val="107000"/>
                        </a:lnSpc>
                        <a:spcAft>
                          <a:spcPts val="800"/>
                        </a:spcAft>
                        <a:buNone/>
                      </a:pPr>
                      <a:r>
                        <a:rPr lang="en-GB" sz="1800" dirty="0">
                          <a:effectLst/>
                        </a:rPr>
                        <a:t>Nhiệt độ nước thoát</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34,3 – 35,2</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746695083"/>
                  </a:ext>
                </a:extLst>
              </a:tr>
              <a:tr h="347896">
                <a:tc>
                  <a:txBody>
                    <a:bodyPr/>
                    <a:lstStyle/>
                    <a:p>
                      <a:pPr>
                        <a:lnSpc>
                          <a:spcPct val="107000"/>
                        </a:lnSpc>
                        <a:spcAft>
                          <a:spcPts val="800"/>
                        </a:spcAft>
                        <a:buNone/>
                      </a:pPr>
                      <a:r>
                        <a:rPr lang="vi-VN" sz="1800" dirty="0">
                          <a:effectLst/>
                        </a:rPr>
                        <a:t>Nhiệt độ khí nén xả</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ctr">
                        <a:lnSpc>
                          <a:spcPct val="107000"/>
                        </a:lnSpc>
                        <a:spcAft>
                          <a:spcPts val="800"/>
                        </a:spcAft>
                        <a:buNone/>
                      </a:pPr>
                      <a:r>
                        <a:rPr lang="en-GB" sz="1800" baseline="30000" dirty="0" err="1">
                          <a:effectLst/>
                        </a:rPr>
                        <a:t>o</a:t>
                      </a:r>
                      <a:r>
                        <a:rPr lang="en-GB" sz="1800" dirty="0" err="1">
                          <a:effectLst/>
                        </a:rPr>
                        <a:t>C</a:t>
                      </a:r>
                      <a:endParaRPr lang="en-US" sz="1800" dirty="0">
                        <a:effectLst/>
                        <a:latin typeface="Arial" panose="020B0604020202020204" pitchFamily="34" charset="0"/>
                        <a:ea typeface="Yu Mincho" panose="02020400000000000000" pitchFamily="18" charset="-128"/>
                      </a:endParaRPr>
                    </a:p>
                  </a:txBody>
                  <a:tcPr marL="74580" marR="74580" marT="0" marB="0" anchor="ctr"/>
                </a:tc>
                <a:tc>
                  <a:txBody>
                    <a:bodyPr/>
                    <a:lstStyle/>
                    <a:p>
                      <a:pPr algn="r">
                        <a:lnSpc>
                          <a:spcPct val="107000"/>
                        </a:lnSpc>
                        <a:spcAft>
                          <a:spcPts val="800"/>
                        </a:spcAft>
                        <a:buNone/>
                      </a:pPr>
                      <a:r>
                        <a:rPr lang="en-GB" sz="1800" dirty="0">
                          <a:effectLst/>
                        </a:rPr>
                        <a:t>34,9 – 36,5</a:t>
                      </a:r>
                      <a:endParaRPr lang="en-US" sz="1800" dirty="0">
                        <a:effectLst/>
                        <a:latin typeface="Arial" panose="020B0604020202020204" pitchFamily="34" charset="0"/>
                        <a:ea typeface="Yu Mincho" panose="02020400000000000000" pitchFamily="18" charset="-128"/>
                      </a:endParaRPr>
                    </a:p>
                  </a:txBody>
                  <a:tcPr marL="74580" marR="74580" marT="0" marB="0" anchor="ctr"/>
                </a:tc>
                <a:extLst>
                  <a:ext uri="{0D108BD9-81ED-4DB2-BD59-A6C34878D82A}">
                    <a16:rowId xmlns:a16="http://schemas.microsoft.com/office/drawing/2014/main" val="2497179695"/>
                  </a:ext>
                </a:extLst>
              </a:tr>
            </a:tbl>
          </a:graphicData>
        </a:graphic>
      </p:graphicFrame>
    </p:spTree>
    <p:extLst>
      <p:ext uri="{BB962C8B-B14F-4D97-AF65-F5344CB8AC3E}">
        <p14:creationId xmlns:p14="http://schemas.microsoft.com/office/powerpoint/2010/main" val="606438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idx="4294967295"/>
          </p:nvPr>
        </p:nvSpPr>
        <p:spPr>
          <a:xfrm>
            <a:off x="609601" y="1274536"/>
            <a:ext cx="10972800" cy="495200"/>
          </a:xfrm>
          <a:prstGeom prst="rect">
            <a:avLst/>
          </a:prstGeom>
        </p:spPr>
        <p:txBody>
          <a:bodyPr>
            <a:noAutofit/>
          </a:bodyPr>
          <a:lstStyle/>
          <a:p>
            <a:pPr algn="ctr"/>
            <a:r>
              <a:rPr lang="vi-VN" sz="2400" b="1">
                <a:solidFill>
                  <a:schemeClr val="accent1">
                    <a:lumMod val="50000"/>
                  </a:schemeClr>
                </a:solidFill>
                <a:latin typeface="+mn-lt"/>
              </a:rPr>
              <a:t>THỐNG SỐ ĐIỆN ĐO ĐƯỢC</a:t>
            </a:r>
            <a:endParaRPr lang="en-150" sz="2400" b="1" dirty="0">
              <a:solidFill>
                <a:schemeClr val="accent1">
                  <a:lumMod val="50000"/>
                </a:schemeClr>
              </a:solidFill>
              <a:latin typeface="+mn-lt"/>
            </a:endParaRPr>
          </a:p>
        </p:txBody>
      </p:sp>
      <p:graphicFrame>
        <p:nvGraphicFramePr>
          <p:cNvPr id="3" name="Table 2">
            <a:extLst>
              <a:ext uri="{FF2B5EF4-FFF2-40B4-BE49-F238E27FC236}">
                <a16:creationId xmlns:a16="http://schemas.microsoft.com/office/drawing/2014/main" id="{D1C95A52-D1A3-979A-1CCA-624DCB93C75B}"/>
              </a:ext>
            </a:extLst>
          </p:cNvPr>
          <p:cNvGraphicFramePr>
            <a:graphicFrameLocks noGrp="1"/>
          </p:cNvGraphicFramePr>
          <p:nvPr>
            <p:extLst>
              <p:ext uri="{D42A27DB-BD31-4B8C-83A1-F6EECF244321}">
                <p14:modId xmlns:p14="http://schemas.microsoft.com/office/powerpoint/2010/main" val="2575792369"/>
              </p:ext>
            </p:extLst>
          </p:nvPr>
        </p:nvGraphicFramePr>
        <p:xfrm>
          <a:off x="609599" y="2258292"/>
          <a:ext cx="10972802" cy="2009225"/>
        </p:xfrm>
        <a:graphic>
          <a:graphicData uri="http://schemas.openxmlformats.org/drawingml/2006/table">
            <a:tbl>
              <a:tblPr firstRow="1" firstCol="1" bandRow="1">
                <a:tableStyleId>{284E427A-3D55-4303-BF80-6455036E1DE7}</a:tableStyleId>
              </a:tblPr>
              <a:tblGrid>
                <a:gridCol w="3977899">
                  <a:extLst>
                    <a:ext uri="{9D8B030D-6E8A-4147-A177-3AD203B41FA5}">
                      <a16:colId xmlns:a16="http://schemas.microsoft.com/office/drawing/2014/main" val="4045181051"/>
                    </a:ext>
                  </a:extLst>
                </a:gridCol>
                <a:gridCol w="1219200">
                  <a:extLst>
                    <a:ext uri="{9D8B030D-6E8A-4147-A177-3AD203B41FA5}">
                      <a16:colId xmlns:a16="http://schemas.microsoft.com/office/drawing/2014/main" val="2117138447"/>
                    </a:ext>
                  </a:extLst>
                </a:gridCol>
                <a:gridCol w="1343187">
                  <a:extLst>
                    <a:ext uri="{9D8B030D-6E8A-4147-A177-3AD203B41FA5}">
                      <a16:colId xmlns:a16="http://schemas.microsoft.com/office/drawing/2014/main" val="3941232850"/>
                    </a:ext>
                  </a:extLst>
                </a:gridCol>
                <a:gridCol w="1601491">
                  <a:extLst>
                    <a:ext uri="{9D8B030D-6E8A-4147-A177-3AD203B41FA5}">
                      <a16:colId xmlns:a16="http://schemas.microsoft.com/office/drawing/2014/main" val="3478111758"/>
                    </a:ext>
                  </a:extLst>
                </a:gridCol>
                <a:gridCol w="1477505">
                  <a:extLst>
                    <a:ext uri="{9D8B030D-6E8A-4147-A177-3AD203B41FA5}">
                      <a16:colId xmlns:a16="http://schemas.microsoft.com/office/drawing/2014/main" val="1965895210"/>
                    </a:ext>
                  </a:extLst>
                </a:gridCol>
                <a:gridCol w="1353520">
                  <a:extLst>
                    <a:ext uri="{9D8B030D-6E8A-4147-A177-3AD203B41FA5}">
                      <a16:colId xmlns:a16="http://schemas.microsoft.com/office/drawing/2014/main" val="2914880359"/>
                    </a:ext>
                  </a:extLst>
                </a:gridCol>
              </a:tblGrid>
              <a:tr h="365760">
                <a:tc>
                  <a:txBody>
                    <a:bodyPr/>
                    <a:lstStyle/>
                    <a:p>
                      <a:pPr algn="ctr">
                        <a:lnSpc>
                          <a:spcPct val="107000"/>
                        </a:lnSpc>
                        <a:spcAft>
                          <a:spcPts val="800"/>
                        </a:spcAft>
                        <a:buNone/>
                      </a:pPr>
                      <a:r>
                        <a:rPr lang="vi-VN" sz="2000" dirty="0">
                          <a:effectLst/>
                        </a:rPr>
                        <a:t>Thông số</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2000" dirty="0">
                          <a:effectLst/>
                        </a:rPr>
                        <a:t>Đơn vị</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MNK 2</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MNK 3</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MNK 4</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MNK 5</a:t>
                      </a:r>
                      <a:endParaRPr lang="en-US" sz="20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779705650"/>
                  </a:ext>
                </a:extLst>
              </a:tr>
              <a:tr h="365760">
                <a:tc>
                  <a:txBody>
                    <a:bodyPr/>
                    <a:lstStyle/>
                    <a:p>
                      <a:pPr>
                        <a:lnSpc>
                          <a:spcPct val="107000"/>
                        </a:lnSpc>
                        <a:spcAft>
                          <a:spcPts val="800"/>
                        </a:spcAft>
                        <a:buNone/>
                      </a:pPr>
                      <a:r>
                        <a:rPr lang="vi-VN" sz="2000" dirty="0">
                          <a:effectLst/>
                        </a:rPr>
                        <a:t>Công suất chạy có tải</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kW</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84,0</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83,5</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93,9</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US" sz="2000" dirty="0">
                          <a:effectLst/>
                        </a:rPr>
                        <a:t>89,2</a:t>
                      </a:r>
                      <a:endParaRPr lang="en-US" sz="20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4201233927"/>
                  </a:ext>
                </a:extLst>
              </a:tr>
              <a:tr h="546185">
                <a:tc>
                  <a:txBody>
                    <a:bodyPr/>
                    <a:lstStyle/>
                    <a:p>
                      <a:pPr>
                        <a:lnSpc>
                          <a:spcPct val="107000"/>
                        </a:lnSpc>
                        <a:spcAft>
                          <a:spcPts val="800"/>
                        </a:spcAft>
                        <a:buNone/>
                      </a:pPr>
                      <a:r>
                        <a:rPr lang="vi-VN" sz="2000" dirty="0">
                          <a:effectLst/>
                        </a:rPr>
                        <a:t>Công suất chạy không tải</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kW</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42,6</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35,1</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40,2</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US" sz="2000" dirty="0">
                          <a:effectLst/>
                        </a:rPr>
                        <a:t>44,0</a:t>
                      </a:r>
                      <a:endParaRPr lang="en-US" sz="20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596697843"/>
                  </a:ext>
                </a:extLst>
              </a:tr>
              <a:tr h="365760">
                <a:tc>
                  <a:txBody>
                    <a:bodyPr/>
                    <a:lstStyle/>
                    <a:p>
                      <a:pPr>
                        <a:lnSpc>
                          <a:spcPct val="107000"/>
                        </a:lnSpc>
                        <a:spcAft>
                          <a:spcPts val="800"/>
                        </a:spcAft>
                        <a:buNone/>
                      </a:pPr>
                      <a:r>
                        <a:rPr lang="en-GB" sz="2000" dirty="0">
                          <a:effectLst/>
                        </a:rPr>
                        <a:t>Hệ số công suất</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US" sz="2000" dirty="0">
                          <a:effectLst/>
                        </a:rPr>
                        <a:t>-</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0,83</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0,81</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 0,81</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US" sz="2000" dirty="0">
                          <a:effectLst/>
                        </a:rPr>
                        <a:t>0,95</a:t>
                      </a:r>
                      <a:endParaRPr lang="en-US" sz="20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813648004"/>
                  </a:ext>
                </a:extLst>
              </a:tr>
              <a:tr h="365760">
                <a:tc>
                  <a:txBody>
                    <a:bodyPr/>
                    <a:lstStyle/>
                    <a:p>
                      <a:pPr>
                        <a:lnSpc>
                          <a:spcPct val="107000"/>
                        </a:lnSpc>
                        <a:spcAft>
                          <a:spcPts val="800"/>
                        </a:spcAft>
                        <a:buNone/>
                      </a:pPr>
                      <a:r>
                        <a:rPr lang="vi-VN" sz="2000" dirty="0">
                          <a:effectLst/>
                        </a:rPr>
                        <a:t>Tê lệ chạy không tải</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en-GB" sz="2000" dirty="0">
                          <a:effectLst/>
                        </a:rPr>
                        <a:t>%</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58</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43</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17</a:t>
                      </a:r>
                      <a:endParaRPr lang="en-US" sz="20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en-GB" sz="2000" dirty="0">
                          <a:effectLst/>
                        </a:rPr>
                        <a:t>31</a:t>
                      </a:r>
                      <a:endParaRPr lang="en-US" sz="20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2494357499"/>
                  </a:ext>
                </a:extLst>
              </a:tr>
            </a:tbl>
          </a:graphicData>
        </a:graphic>
      </p:graphicFrame>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BE6262D1-C811-D85A-16AB-AAFFA0FA777A}"/>
                  </a:ext>
                </a:extLst>
              </p:cNvPr>
              <p:cNvSpPr txBox="1"/>
              <p:nvPr/>
            </p:nvSpPr>
            <p:spPr>
              <a:xfrm>
                <a:off x="609599" y="4575259"/>
                <a:ext cx="10879811" cy="1323439"/>
              </a:xfrm>
              <a:prstGeom prst="rect">
                <a:avLst/>
              </a:prstGeom>
              <a:noFill/>
            </p:spPr>
            <p:txBody>
              <a:bodyPr wrap="square">
                <a:spAutoFit/>
              </a:bodyPr>
              <a:lstStyle/>
              <a:p>
                <a:pPr algn="just"/>
                <a:r>
                  <a:rPr lang="vi-VN" sz="1600" dirty="0">
                    <a:ea typeface="Yu Mincho" panose="02020400000000000000" pitchFamily="18" charset="-128"/>
                  </a:rPr>
                  <a:t>Công suất chạy có tải của các máy nén khí tương đối cao so với công suất định mức. Các máy nén khí khi chạy không tải có công suất dao động từ 35,1 – 44 </a:t>
                </a:r>
                <a:r>
                  <a:rPr lang="vi-VN" sz="1600" dirty="0" err="1">
                    <a:ea typeface="Yu Mincho" panose="02020400000000000000" pitchFamily="18" charset="-128"/>
                  </a:rPr>
                  <a:t>kW</a:t>
                </a:r>
                <a:r>
                  <a:rPr lang="vi-VN" sz="1600" dirty="0">
                    <a:ea typeface="Yu Mincho" panose="02020400000000000000" pitchFamily="18" charset="-128"/>
                  </a:rPr>
                  <a:t>; gây tiêu tốn điện năng không cần thiết khi ở chế độ chờ. Hệ số công suất </a:t>
                </a:r>
                <a:r>
                  <a:rPr lang="vi-VN" sz="1600" dirty="0" err="1">
                    <a:ea typeface="Yu Mincho" panose="02020400000000000000" pitchFamily="18" charset="-128"/>
                  </a:rPr>
                  <a:t>cos</a:t>
                </a:r>
                <a:r>
                  <a:rPr lang="vi-VN" sz="1600" dirty="0">
                    <a:ea typeface="Yu Mincho" panose="02020400000000000000" pitchFamily="18" charset="-128"/>
                  </a:rPr>
                  <a:t> </a:t>
                </a:r>
                <a14:m>
                  <m:oMath xmlns:m="http://schemas.openxmlformats.org/officeDocument/2006/math">
                    <m:r>
                      <a:rPr lang="vi-VN" sz="1600" i="1">
                        <a:latin typeface="Cambria Math" panose="02040503050406030204" pitchFamily="18" charset="0"/>
                        <a:ea typeface="Yu Mincho" panose="02020400000000000000" pitchFamily="18" charset="-128"/>
                        <a:cs typeface="Times New Roman" panose="02020603050405020304" pitchFamily="18" charset="0"/>
                      </a:rPr>
                      <m:t>𝜌</m:t>
                    </m:r>
                  </m:oMath>
                </a14:m>
                <a:r>
                  <a:rPr lang="vi-VN" sz="1600" dirty="0">
                    <a:ea typeface="Yu Mincho" panose="02020400000000000000" pitchFamily="18" charset="-128"/>
                  </a:rPr>
                  <a:t> của các máy nén khí được duy trì tương đối lớn. Máy nén khí số 2 và 3 tại phòng máy nén khí trung tâm thường xuyên vận hành ở chế độ chờ vì hệ thống máy nén khí tại khu A điều khiển trung tâm nên các máy sẽ vận hành theo chế độ gọi lần lượt các máy vào khi nhu cầu tải tăng lên</a:t>
                </a:r>
                <a:endParaRPr lang="en-US" sz="1600" dirty="0"/>
              </a:p>
            </p:txBody>
          </p:sp>
        </mc:Choice>
        <mc:Fallback>
          <p:sp>
            <p:nvSpPr>
              <p:cNvPr id="5" name="TextBox 4">
                <a:extLst>
                  <a:ext uri="{FF2B5EF4-FFF2-40B4-BE49-F238E27FC236}">
                    <a16:creationId xmlns:a16="http://schemas.microsoft.com/office/drawing/2014/main" id="{BE6262D1-C811-D85A-16AB-AAFFA0FA777A}"/>
                  </a:ext>
                </a:extLst>
              </p:cNvPr>
              <p:cNvSpPr txBox="1">
                <a:spLocks noRot="1" noChangeAspect="1" noMove="1" noResize="1" noEditPoints="1" noAdjustHandles="1" noChangeArrowheads="1" noChangeShapeType="1" noTextEdit="1"/>
              </p:cNvSpPr>
              <p:nvPr/>
            </p:nvSpPr>
            <p:spPr>
              <a:xfrm>
                <a:off x="609599" y="4575259"/>
                <a:ext cx="10879811" cy="1323439"/>
              </a:xfrm>
              <a:prstGeom prst="rect">
                <a:avLst/>
              </a:prstGeom>
              <a:blipFill>
                <a:blip r:embed="rId2"/>
                <a:stretch>
                  <a:fillRect l="-350" t="-952" r="-350" b="-4762"/>
                </a:stretch>
              </a:blipFill>
            </p:spPr>
            <p:txBody>
              <a:bodyPr/>
              <a:lstStyle/>
              <a:p>
                <a:r>
                  <a:rPr lang="en-VN">
                    <a:noFill/>
                  </a:rPr>
                  <a:t> </a:t>
                </a:r>
              </a:p>
            </p:txBody>
          </p:sp>
        </mc:Fallback>
      </mc:AlternateContent>
    </p:spTree>
    <p:extLst>
      <p:ext uri="{BB962C8B-B14F-4D97-AF65-F5344CB8AC3E}">
        <p14:creationId xmlns:p14="http://schemas.microsoft.com/office/powerpoint/2010/main" val="4164656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B53F-47E1-59E1-35D7-19142EF7B128}"/>
              </a:ext>
            </a:extLst>
          </p:cNvPr>
          <p:cNvSpPr>
            <a:spLocks noGrp="1"/>
          </p:cNvSpPr>
          <p:nvPr>
            <p:ph type="title" idx="4294967295"/>
          </p:nvPr>
        </p:nvSpPr>
        <p:spPr>
          <a:xfrm>
            <a:off x="442761" y="1251969"/>
            <a:ext cx="12192000" cy="495200"/>
          </a:xfrm>
          <a:prstGeom prst="rect">
            <a:avLst/>
          </a:prstGeom>
        </p:spPr>
        <p:txBody>
          <a:bodyPr>
            <a:noAutofit/>
          </a:bodyPr>
          <a:lstStyle/>
          <a:p>
            <a:r>
              <a:rPr lang="vi-VN" sz="2400" b="1" dirty="0">
                <a:solidFill>
                  <a:schemeClr val="accent1">
                    <a:lumMod val="50000"/>
                  </a:schemeClr>
                </a:solidFill>
                <a:latin typeface="+mn-lt"/>
              </a:rPr>
              <a:t>KẾT QUẢ ĐO MNK TRONG 3 NGÀY</a:t>
            </a:r>
            <a:endParaRPr lang="en-US" sz="2400" b="1" dirty="0">
              <a:solidFill>
                <a:schemeClr val="accent1">
                  <a:lumMod val="50000"/>
                </a:schemeClr>
              </a:solidFill>
              <a:latin typeface="+mn-lt"/>
            </a:endParaRPr>
          </a:p>
        </p:txBody>
      </p:sp>
      <p:pic>
        <p:nvPicPr>
          <p:cNvPr id="4099" name="Picture 3" descr="Ảnh có chứa bàn&#10;&#10;Mô tả được tạo tự động">
            <a:extLst>
              <a:ext uri="{FF2B5EF4-FFF2-40B4-BE49-F238E27FC236}">
                <a16:creationId xmlns:a16="http://schemas.microsoft.com/office/drawing/2014/main" id="{1265B21E-0133-C9B9-7C50-CE6504F80B2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61" y="2418855"/>
            <a:ext cx="5609696" cy="180488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FF875DC6-616C-CE63-44C4-9629CB4B2A1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0373" y="2406800"/>
            <a:ext cx="5589340" cy="1798337"/>
          </a:xfrm>
          <a:prstGeom prst="rect">
            <a:avLst/>
          </a:prstGeom>
          <a:noFill/>
          <a:extLst>
            <a:ext uri="{909E8E84-426E-40DD-AFC4-6F175D3DCCD1}">
              <a14:hiddenFill xmlns:a14="http://schemas.microsoft.com/office/drawing/2010/main">
                <a:solidFill>
                  <a:srgbClr val="FFFFFF"/>
                </a:solidFill>
              </a14:hiddenFill>
            </a:ext>
          </a:extLst>
        </p:spPr>
      </p:pic>
      <p:pic>
        <p:nvPicPr>
          <p:cNvPr id="4097" name="Hình ảnh 2">
            <a:extLst>
              <a:ext uri="{FF2B5EF4-FFF2-40B4-BE49-F238E27FC236}">
                <a16:creationId xmlns:a16="http://schemas.microsoft.com/office/drawing/2014/main" id="{89FB79CB-BDAF-0C4A-725D-24E2F3F7A6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7609" y="4649233"/>
            <a:ext cx="5609696" cy="180488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F78F64DB-05DB-4B95-5A0F-53E267C4DE63}"/>
              </a:ext>
            </a:extLst>
          </p:cNvPr>
          <p:cNvSpPr>
            <a:spLocks noChangeArrowheads="1"/>
          </p:cNvSpPr>
          <p:nvPr/>
        </p:nvSpPr>
        <p:spPr bwMode="auto">
          <a:xfrm>
            <a:off x="1" y="58580"/>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00"/>
          </a:p>
        </p:txBody>
      </p:sp>
      <p:sp>
        <p:nvSpPr>
          <p:cNvPr id="5" name="Rectangle 5">
            <a:extLst>
              <a:ext uri="{FF2B5EF4-FFF2-40B4-BE49-F238E27FC236}">
                <a16:creationId xmlns:a16="http://schemas.microsoft.com/office/drawing/2014/main" id="{97E498B5-A007-529C-1A19-4F300BD4BB19}"/>
              </a:ext>
            </a:extLst>
          </p:cNvPr>
          <p:cNvSpPr>
            <a:spLocks noChangeArrowheads="1"/>
          </p:cNvSpPr>
          <p:nvPr/>
        </p:nvSpPr>
        <p:spPr bwMode="auto">
          <a:xfrm>
            <a:off x="1" y="3187013"/>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00"/>
          </a:p>
        </p:txBody>
      </p:sp>
      <p:sp>
        <p:nvSpPr>
          <p:cNvPr id="6" name="Rectangle 6">
            <a:extLst>
              <a:ext uri="{FF2B5EF4-FFF2-40B4-BE49-F238E27FC236}">
                <a16:creationId xmlns:a16="http://schemas.microsoft.com/office/drawing/2014/main" id="{A5F14840-FD25-35A0-3684-B1C905230B30}"/>
              </a:ext>
            </a:extLst>
          </p:cNvPr>
          <p:cNvSpPr>
            <a:spLocks noChangeArrowheads="1"/>
          </p:cNvSpPr>
          <p:nvPr/>
        </p:nvSpPr>
        <p:spPr bwMode="auto">
          <a:xfrm>
            <a:off x="1" y="6264647"/>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00"/>
          </a:p>
        </p:txBody>
      </p:sp>
    </p:spTree>
    <p:extLst>
      <p:ext uri="{BB962C8B-B14F-4D97-AF65-F5344CB8AC3E}">
        <p14:creationId xmlns:p14="http://schemas.microsoft.com/office/powerpoint/2010/main" val="3748646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idx="4294967295"/>
          </p:nvPr>
        </p:nvSpPr>
        <p:spPr>
          <a:xfrm>
            <a:off x="609600" y="1290285"/>
            <a:ext cx="10972800" cy="495200"/>
          </a:xfrm>
          <a:prstGeom prst="rect">
            <a:avLst/>
          </a:prstGeom>
          <a:noFill/>
          <a:ln>
            <a:noFill/>
          </a:ln>
        </p:spPr>
        <p:txBody>
          <a:bodyPr spcFirstLastPara="1" wrap="square" lIns="121900" tIns="121900" rIns="121900" bIns="121900" anchor="ctr" anchorCtr="0">
            <a:noAutofit/>
          </a:bodyPr>
          <a:lstStyle/>
          <a:p>
            <a:pPr algn="ctr"/>
            <a:r>
              <a:rPr lang="vi-VN" sz="2400" b="1" dirty="0">
                <a:solidFill>
                  <a:schemeClr val="accent1">
                    <a:lumMod val="50000"/>
                  </a:schemeClr>
                </a:solidFill>
                <a:latin typeface="+mn-lt"/>
              </a:rPr>
              <a:t>PHÂN TÍCH HOẠT ĐỘNG CỦA HỆ THỐNG MÁY NÉN KHÍ</a:t>
            </a:r>
            <a:endParaRPr lang="en-150" sz="2400" b="1" dirty="0">
              <a:solidFill>
                <a:schemeClr val="accent1">
                  <a:lumMod val="50000"/>
                </a:schemeClr>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3306065" y="2644667"/>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a:latin typeface="Arial" panose="020B0604020202020204" pitchFamily="34" charset="0"/>
                <a:cs typeface="Arial" panose="020B0604020202020204" pitchFamily="34" charset="0"/>
              </a:rPr>
            </a:br>
            <a:endParaRPr lang="en-150" altLang="en-15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9DE91B1F-99D4-B0B1-6416-C5C8162AE175}"/>
              </a:ext>
            </a:extLst>
          </p:cNvPr>
          <p:cNvGraphicFramePr>
            <a:graphicFrameLocks noGrp="1"/>
          </p:cNvGraphicFramePr>
          <p:nvPr>
            <p:extLst>
              <p:ext uri="{D42A27DB-BD31-4B8C-83A1-F6EECF244321}">
                <p14:modId xmlns:p14="http://schemas.microsoft.com/office/powerpoint/2010/main" val="2106305094"/>
              </p:ext>
            </p:extLst>
          </p:nvPr>
        </p:nvGraphicFramePr>
        <p:xfrm>
          <a:off x="1050878" y="1785485"/>
          <a:ext cx="10090244" cy="2692728"/>
        </p:xfrm>
        <a:graphic>
          <a:graphicData uri="http://schemas.openxmlformats.org/drawingml/2006/table">
            <a:tbl>
              <a:tblPr firstRow="1" firstCol="1" bandRow="1">
                <a:tableStyleId>{284E427A-3D55-4303-BF80-6455036E1DE7}</a:tableStyleId>
              </a:tblPr>
              <a:tblGrid>
                <a:gridCol w="545203">
                  <a:extLst>
                    <a:ext uri="{9D8B030D-6E8A-4147-A177-3AD203B41FA5}">
                      <a16:colId xmlns:a16="http://schemas.microsoft.com/office/drawing/2014/main" val="3607415046"/>
                    </a:ext>
                  </a:extLst>
                </a:gridCol>
                <a:gridCol w="4097585">
                  <a:extLst>
                    <a:ext uri="{9D8B030D-6E8A-4147-A177-3AD203B41FA5}">
                      <a16:colId xmlns:a16="http://schemas.microsoft.com/office/drawing/2014/main" val="1565408007"/>
                    </a:ext>
                  </a:extLst>
                </a:gridCol>
                <a:gridCol w="1002832">
                  <a:extLst>
                    <a:ext uri="{9D8B030D-6E8A-4147-A177-3AD203B41FA5}">
                      <a16:colId xmlns:a16="http://schemas.microsoft.com/office/drawing/2014/main" val="4068265887"/>
                    </a:ext>
                  </a:extLst>
                </a:gridCol>
                <a:gridCol w="1225193">
                  <a:extLst>
                    <a:ext uri="{9D8B030D-6E8A-4147-A177-3AD203B41FA5}">
                      <a16:colId xmlns:a16="http://schemas.microsoft.com/office/drawing/2014/main" val="3742649075"/>
                    </a:ext>
                  </a:extLst>
                </a:gridCol>
                <a:gridCol w="1146149">
                  <a:extLst>
                    <a:ext uri="{9D8B030D-6E8A-4147-A177-3AD203B41FA5}">
                      <a16:colId xmlns:a16="http://schemas.microsoft.com/office/drawing/2014/main" val="2205925259"/>
                    </a:ext>
                  </a:extLst>
                </a:gridCol>
                <a:gridCol w="861263">
                  <a:extLst>
                    <a:ext uri="{9D8B030D-6E8A-4147-A177-3AD203B41FA5}">
                      <a16:colId xmlns:a16="http://schemas.microsoft.com/office/drawing/2014/main" val="3536467028"/>
                    </a:ext>
                  </a:extLst>
                </a:gridCol>
                <a:gridCol w="1212019">
                  <a:extLst>
                    <a:ext uri="{9D8B030D-6E8A-4147-A177-3AD203B41FA5}">
                      <a16:colId xmlns:a16="http://schemas.microsoft.com/office/drawing/2014/main" val="2861888771"/>
                    </a:ext>
                  </a:extLst>
                </a:gridCol>
              </a:tblGrid>
              <a:tr h="240164">
                <a:tc rowSpan="2">
                  <a:txBody>
                    <a:bodyPr/>
                    <a:lstStyle/>
                    <a:p>
                      <a:pPr algn="ctr">
                        <a:lnSpc>
                          <a:spcPct val="107000"/>
                        </a:lnSpc>
                        <a:spcAft>
                          <a:spcPts val="800"/>
                        </a:spcAft>
                        <a:buNone/>
                      </a:pPr>
                      <a:r>
                        <a:rPr lang="vi-VN" sz="1800" dirty="0">
                          <a:effectLst/>
                        </a:rPr>
                        <a:t>TT</a:t>
                      </a:r>
                      <a:endParaRPr lang="en-US" sz="1800" dirty="0">
                        <a:effectLst/>
                        <a:latin typeface="Arial" panose="020B0604020202020204" pitchFamily="34" charset="0"/>
                        <a:ea typeface="Yu Mincho" panose="02020400000000000000" pitchFamily="18" charset="-128"/>
                      </a:endParaRPr>
                    </a:p>
                  </a:txBody>
                  <a:tcPr marT="0" marB="0" anchor="ctr"/>
                </a:tc>
                <a:tc rowSpan="2">
                  <a:txBody>
                    <a:bodyPr/>
                    <a:lstStyle/>
                    <a:p>
                      <a:pPr algn="ctr">
                        <a:lnSpc>
                          <a:spcPct val="107000"/>
                        </a:lnSpc>
                        <a:spcAft>
                          <a:spcPts val="800"/>
                        </a:spcAft>
                        <a:buNone/>
                      </a:pPr>
                      <a:r>
                        <a:rPr lang="vi-VN" sz="1800" dirty="0">
                          <a:effectLst/>
                        </a:rPr>
                        <a:t>Thông số</a:t>
                      </a:r>
                      <a:endParaRPr lang="en-US" sz="1800" dirty="0">
                        <a:effectLst/>
                        <a:latin typeface="Arial" panose="020B0604020202020204" pitchFamily="34" charset="0"/>
                        <a:ea typeface="Yu Mincho" panose="02020400000000000000" pitchFamily="18" charset="-128"/>
                      </a:endParaRPr>
                    </a:p>
                  </a:txBody>
                  <a:tcPr marT="0" marB="0" anchor="ctr"/>
                </a:tc>
                <a:tc rowSpan="2">
                  <a:txBody>
                    <a:bodyPr/>
                    <a:lstStyle/>
                    <a:p>
                      <a:pPr algn="ctr">
                        <a:lnSpc>
                          <a:spcPct val="107000"/>
                        </a:lnSpc>
                        <a:spcAft>
                          <a:spcPts val="800"/>
                        </a:spcAft>
                        <a:buNone/>
                      </a:pPr>
                      <a:r>
                        <a:rPr lang="vi-VN" sz="1800" dirty="0">
                          <a:effectLst/>
                        </a:rPr>
                        <a:t>Đơn vị</a:t>
                      </a:r>
                      <a:endParaRPr lang="en-US" sz="1800" dirty="0">
                        <a:effectLst/>
                        <a:latin typeface="Arial" panose="020B0604020202020204" pitchFamily="34" charset="0"/>
                        <a:ea typeface="Yu Mincho" panose="02020400000000000000" pitchFamily="18" charset="-128"/>
                      </a:endParaRPr>
                    </a:p>
                  </a:txBody>
                  <a:tcPr marT="0" marB="0" anchor="ctr"/>
                </a:tc>
                <a:tc gridSpan="3">
                  <a:txBody>
                    <a:bodyPr/>
                    <a:lstStyle/>
                    <a:p>
                      <a:pPr algn="ctr">
                        <a:lnSpc>
                          <a:spcPct val="107000"/>
                        </a:lnSpc>
                        <a:spcAft>
                          <a:spcPts val="800"/>
                        </a:spcAft>
                        <a:buNone/>
                      </a:pPr>
                      <a:r>
                        <a:rPr lang="vi-VN" sz="1800" dirty="0">
                          <a:effectLst/>
                        </a:rPr>
                        <a:t>Thời gian</a:t>
                      </a:r>
                      <a:endParaRPr lang="en-US" sz="1800" dirty="0">
                        <a:effectLst/>
                        <a:latin typeface="Arial" panose="020B0604020202020204" pitchFamily="34" charset="0"/>
                        <a:ea typeface="Yu Mincho" panose="02020400000000000000" pitchFamily="18" charset="-128"/>
                      </a:endParaRPr>
                    </a:p>
                  </a:txBody>
                  <a:tcPr marT="0" marB="0" anchor="ctr"/>
                </a:tc>
                <a:tc hMerge="1">
                  <a:txBody>
                    <a:bodyPr/>
                    <a:lstStyle/>
                    <a:p>
                      <a:endParaRPr lang="en-US"/>
                    </a:p>
                  </a:txBody>
                  <a:tcPr/>
                </a:tc>
                <a:tc hMerge="1">
                  <a:txBody>
                    <a:bodyPr/>
                    <a:lstStyle/>
                    <a:p>
                      <a:endParaRPr lang="en-US"/>
                    </a:p>
                  </a:txBody>
                  <a:tcPr/>
                </a:tc>
                <a:tc rowSpan="2">
                  <a:txBody>
                    <a:bodyPr/>
                    <a:lstStyle/>
                    <a:p>
                      <a:pPr algn="ctr">
                        <a:lnSpc>
                          <a:spcPct val="107000"/>
                        </a:lnSpc>
                        <a:spcAft>
                          <a:spcPts val="800"/>
                        </a:spcAft>
                        <a:buNone/>
                      </a:pPr>
                      <a:r>
                        <a:rPr lang="vi-VN" sz="1800" dirty="0">
                          <a:effectLst/>
                        </a:rPr>
                        <a:t>Trung bình</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726566523"/>
                  </a:ext>
                </a:extLst>
              </a:tr>
              <a:tr h="35110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07000"/>
                        </a:lnSpc>
                        <a:spcAft>
                          <a:spcPts val="800"/>
                        </a:spcAft>
                        <a:buNone/>
                      </a:pPr>
                      <a:r>
                        <a:rPr lang="vi-VN" sz="1800" dirty="0">
                          <a:effectLst/>
                        </a:rPr>
                        <a:t>13-07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14-07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15-07</a:t>
                      </a:r>
                      <a:endParaRPr lang="en-US" sz="1800" dirty="0">
                        <a:effectLst/>
                        <a:latin typeface="Arial" panose="020B0604020202020204" pitchFamily="34" charset="0"/>
                        <a:ea typeface="Yu Mincho" panose="02020400000000000000" pitchFamily="18" charset="-128"/>
                      </a:endParaRPr>
                    </a:p>
                  </a:txBody>
                  <a:tcPr marT="0" marB="0" anchor="ctr"/>
                </a:tc>
                <a:tc vMerge="1">
                  <a:txBody>
                    <a:bodyPr/>
                    <a:lstStyle/>
                    <a:p>
                      <a:endParaRPr lang="en-US"/>
                    </a:p>
                  </a:txBody>
                  <a:tcPr/>
                </a:tc>
                <a:extLst>
                  <a:ext uri="{0D108BD9-81ED-4DB2-BD59-A6C34878D82A}">
                    <a16:rowId xmlns:a16="http://schemas.microsoft.com/office/drawing/2014/main" val="3245781999"/>
                  </a:ext>
                </a:extLst>
              </a:tr>
              <a:tr h="295637">
                <a:tc>
                  <a:txBody>
                    <a:bodyPr/>
                    <a:lstStyle/>
                    <a:p>
                      <a:pPr algn="ctr">
                        <a:lnSpc>
                          <a:spcPct val="107000"/>
                        </a:lnSpc>
                        <a:spcAft>
                          <a:spcPts val="800"/>
                        </a:spcAft>
                        <a:buNone/>
                      </a:pPr>
                      <a:r>
                        <a:rPr lang="vi-VN" sz="1800" dirty="0">
                          <a:effectLst/>
                        </a:rPr>
                        <a:t>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Tải nền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kW</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202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206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212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207</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81076137"/>
                  </a:ext>
                </a:extLst>
              </a:tr>
              <a:tr h="295637">
                <a:tc>
                  <a:txBody>
                    <a:bodyPr/>
                    <a:lstStyle/>
                    <a:p>
                      <a:pPr algn="ctr">
                        <a:lnSpc>
                          <a:spcPct val="107000"/>
                        </a:lnSpc>
                        <a:spcAft>
                          <a:spcPts val="800"/>
                        </a:spcAft>
                        <a:buNone/>
                      </a:pPr>
                      <a:r>
                        <a:rPr lang="vi-VN" sz="1800" dirty="0">
                          <a:effectLst/>
                        </a:rPr>
                        <a:t>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Tải đỉnh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err="1">
                          <a:effectLst/>
                        </a:rPr>
                        <a:t>kW</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383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372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366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374</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502147889"/>
                  </a:ext>
                </a:extLst>
              </a:tr>
              <a:tr h="295637">
                <a:tc>
                  <a:txBody>
                    <a:bodyPr/>
                    <a:lstStyle/>
                    <a:p>
                      <a:pPr algn="ctr">
                        <a:lnSpc>
                          <a:spcPct val="107000"/>
                        </a:lnSpc>
                        <a:spcAft>
                          <a:spcPts val="800"/>
                        </a:spcAft>
                        <a:buNone/>
                      </a:pPr>
                      <a:r>
                        <a:rPr lang="vi-VN" sz="1800" dirty="0">
                          <a:effectLst/>
                        </a:rPr>
                        <a:t>3</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Không tải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kW</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122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141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144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136</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1826104588"/>
                  </a:ext>
                </a:extLst>
              </a:tr>
              <a:tr h="295637">
                <a:tc>
                  <a:txBody>
                    <a:bodyPr/>
                    <a:lstStyle/>
                    <a:p>
                      <a:pPr algn="ctr">
                        <a:lnSpc>
                          <a:spcPct val="107000"/>
                        </a:lnSpc>
                        <a:spcAft>
                          <a:spcPts val="800"/>
                        </a:spcAft>
                        <a:buNone/>
                      </a:pPr>
                      <a:r>
                        <a:rPr lang="vi-VN" sz="1800" dirty="0">
                          <a:effectLst/>
                        </a:rPr>
                        <a:t>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Thời gian chạy tải nền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h</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19,09</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21,72</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22,61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21</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1681562820"/>
                  </a:ext>
                </a:extLst>
              </a:tr>
              <a:tr h="295637">
                <a:tc>
                  <a:txBody>
                    <a:bodyPr/>
                    <a:lstStyle/>
                    <a:p>
                      <a:pPr algn="ctr">
                        <a:lnSpc>
                          <a:spcPct val="107000"/>
                        </a:lnSpc>
                        <a:spcAft>
                          <a:spcPts val="800"/>
                        </a:spcAft>
                        <a:buNone/>
                      </a:pPr>
                      <a:r>
                        <a:rPr lang="vi-VN" sz="1800" dirty="0">
                          <a:effectLst/>
                        </a:rPr>
                        <a:t>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Thời gian chạy tải đỉnh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h</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0,95</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1,96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2,88</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4224517811"/>
                  </a:ext>
                </a:extLst>
              </a:tr>
              <a:tr h="295637">
                <a:tc>
                  <a:txBody>
                    <a:bodyPr/>
                    <a:lstStyle/>
                    <a:p>
                      <a:pPr algn="ctr">
                        <a:lnSpc>
                          <a:spcPct val="107000"/>
                        </a:lnSpc>
                        <a:spcAft>
                          <a:spcPts val="800"/>
                        </a:spcAft>
                        <a:buNone/>
                      </a:pPr>
                      <a:r>
                        <a:rPr lang="vi-VN" sz="1800" dirty="0">
                          <a:effectLst/>
                        </a:rPr>
                        <a:t>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Thời gian chạy không tải (cả 4 máy) </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h</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0,98</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0,48</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0,14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1</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469913589"/>
                  </a:ext>
                </a:extLst>
              </a:tr>
              <a:tr h="295637">
                <a:tc>
                  <a:txBody>
                    <a:bodyPr/>
                    <a:lstStyle/>
                    <a:p>
                      <a:pPr algn="ctr">
                        <a:lnSpc>
                          <a:spcPct val="107000"/>
                        </a:lnSpc>
                        <a:spcAft>
                          <a:spcPts val="800"/>
                        </a:spcAft>
                        <a:buNone/>
                      </a:pPr>
                      <a:r>
                        <a:rPr lang="vi-VN" sz="1800" dirty="0">
                          <a:effectLst/>
                        </a:rPr>
                        <a:t>7</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nSpc>
                          <a:spcPct val="107000"/>
                        </a:lnSpc>
                        <a:spcAft>
                          <a:spcPts val="800"/>
                        </a:spcAft>
                        <a:buNone/>
                      </a:pPr>
                      <a:r>
                        <a:rPr lang="vi-VN" sz="1800" dirty="0">
                          <a:effectLst/>
                        </a:rPr>
                        <a:t>Tổng thời gian đo</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ctr">
                        <a:lnSpc>
                          <a:spcPct val="107000"/>
                        </a:lnSpc>
                        <a:spcAft>
                          <a:spcPts val="800"/>
                        </a:spcAft>
                        <a:buNone/>
                      </a:pPr>
                      <a:r>
                        <a:rPr lang="vi-VN" sz="1800" dirty="0">
                          <a:effectLst/>
                        </a:rPr>
                        <a:t>h</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21</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24</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26</a:t>
                      </a:r>
                      <a:endParaRPr lang="en-US" sz="1800" dirty="0">
                        <a:effectLst/>
                        <a:latin typeface="Arial" panose="020B0604020202020204" pitchFamily="34" charset="0"/>
                        <a:ea typeface="Yu Mincho" panose="02020400000000000000" pitchFamily="18" charset="-128"/>
                      </a:endParaRPr>
                    </a:p>
                  </a:txBody>
                  <a:tcPr marT="0" marB="0" anchor="ctr"/>
                </a:tc>
                <a:tc>
                  <a:txBody>
                    <a:bodyPr/>
                    <a:lstStyle/>
                    <a:p>
                      <a:pPr algn="r">
                        <a:lnSpc>
                          <a:spcPct val="107000"/>
                        </a:lnSpc>
                        <a:spcAft>
                          <a:spcPts val="800"/>
                        </a:spcAft>
                        <a:buNone/>
                      </a:pPr>
                      <a:r>
                        <a:rPr lang="vi-VN" sz="1800" dirty="0">
                          <a:effectLst/>
                        </a:rPr>
                        <a:t>24</a:t>
                      </a:r>
                      <a:endParaRPr lang="en-US" sz="1800" dirty="0">
                        <a:effectLst/>
                        <a:latin typeface="Arial" panose="020B0604020202020204" pitchFamily="34" charset="0"/>
                        <a:ea typeface="Yu Mincho" panose="02020400000000000000" pitchFamily="18" charset="-128"/>
                      </a:endParaRPr>
                    </a:p>
                  </a:txBody>
                  <a:tcPr marT="0" marB="0" anchor="ctr"/>
                </a:tc>
                <a:extLst>
                  <a:ext uri="{0D108BD9-81ED-4DB2-BD59-A6C34878D82A}">
                    <a16:rowId xmlns:a16="http://schemas.microsoft.com/office/drawing/2014/main" val="34308616"/>
                  </a:ext>
                </a:extLst>
              </a:tr>
            </a:tbl>
          </a:graphicData>
        </a:graphic>
      </p:graphicFrame>
      <p:sp>
        <p:nvSpPr>
          <p:cNvPr id="5" name="TextBox 4">
            <a:extLst>
              <a:ext uri="{FF2B5EF4-FFF2-40B4-BE49-F238E27FC236}">
                <a16:creationId xmlns:a16="http://schemas.microsoft.com/office/drawing/2014/main" id="{0C7E7D83-E9FC-00C6-1D6E-60B4A17B2BD1}"/>
              </a:ext>
            </a:extLst>
          </p:cNvPr>
          <p:cNvSpPr txBox="1"/>
          <p:nvPr/>
        </p:nvSpPr>
        <p:spPr>
          <a:xfrm>
            <a:off x="609601" y="4538357"/>
            <a:ext cx="10972800" cy="1957972"/>
          </a:xfrm>
          <a:prstGeom prst="rect">
            <a:avLst/>
          </a:prstGeom>
          <a:noFill/>
        </p:spPr>
        <p:txBody>
          <a:bodyPr wrap="square">
            <a:spAutoFit/>
          </a:bodyPr>
          <a:lstStyle/>
          <a:p>
            <a:pPr algn="just">
              <a:lnSpc>
                <a:spcPct val="130000"/>
              </a:lnSpc>
              <a:spcBef>
                <a:spcPts val="400"/>
              </a:spcBef>
              <a:spcAft>
                <a:spcPts val="400"/>
              </a:spcAft>
            </a:pPr>
            <a:r>
              <a:rPr lang="es-ES_tradnl" dirty="0">
                <a:latin typeface="Arial" panose="020B0604020202020204" pitchFamily="34" charset="0"/>
                <a:ea typeface="Times New Roman" panose="02020603050405020304" pitchFamily="18" charset="0"/>
                <a:cs typeface="Arial" panose="020B0604020202020204" pitchFamily="34" charset="0"/>
              </a:rPr>
              <a:t>Theo </a:t>
            </a:r>
            <a:r>
              <a:rPr lang="es-ES_tradnl" dirty="0" err="1">
                <a:latin typeface="Arial" panose="020B0604020202020204" pitchFamily="34" charset="0"/>
                <a:ea typeface="Times New Roman" panose="02020603050405020304" pitchFamily="18" charset="0"/>
                <a:cs typeface="Arial" panose="020B0604020202020204" pitchFamily="34" charset="0"/>
              </a:rPr>
              <a:t>kết</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quả</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đo</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sau</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khi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tiến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hành</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kiểm</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tra</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thời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gian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chạy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có</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tải</a:t>
            </a:r>
            <a:r>
              <a:rPr lang="es-ES_tradnl" dirty="0">
                <a:latin typeface="Arial" panose="020B0604020202020204" pitchFamily="34" charset="0"/>
                <a:ea typeface="Times New Roman" panose="02020603050405020304" pitchFamily="18" charset="0"/>
                <a:cs typeface="Arial" panose="020B0604020202020204" pitchFamily="34" charset="0"/>
              </a:rPr>
              <a:t>/</a:t>
            </a:r>
            <a:r>
              <a:rPr lang="es-ES_tradnl" dirty="0" err="1">
                <a:latin typeface="Arial" panose="020B0604020202020204" pitchFamily="34" charset="0"/>
                <a:ea typeface="Times New Roman" panose="02020603050405020304" pitchFamily="18" charset="0"/>
                <a:cs typeface="Arial" panose="020B0604020202020204" pitchFamily="34" charset="0"/>
              </a:rPr>
              <a:t>không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tải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nhận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thấy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tỉ</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lệ</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chạy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không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tải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của</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các</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máy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lớn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dao</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động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từ</a:t>
            </a:r>
            <a:r>
              <a:rPr lang="es-ES_tradnl" dirty="0">
                <a:latin typeface="Arial" panose="020B0604020202020204" pitchFamily="34" charset="0"/>
                <a:ea typeface="Times New Roman" panose="02020603050405020304" pitchFamily="18" charset="0"/>
                <a:cs typeface="Arial" panose="020B0604020202020204" pitchFamily="34" charset="0"/>
              </a:rPr>
              <a:t> 17-58% </a:t>
            </a:r>
            <a:r>
              <a:rPr lang="es-ES_tradnl" dirty="0" err="1">
                <a:latin typeface="Arial" panose="020B0604020202020204" pitchFamily="34" charset="0"/>
                <a:ea typeface="Times New Roman" panose="02020603050405020304" pitchFamily="18" charset="0"/>
                <a:cs typeface="Arial" panose="020B0604020202020204" pitchFamily="34" charset="0"/>
              </a:rPr>
              <a:t>đây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là</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mức</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dao</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động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rất</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lớn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Thông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thường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đối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với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máy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nén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khí</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trục</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vít</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nên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duy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trì</a:t>
            </a:r>
            <a:r>
              <a:rPr lang="es-ES_tradnl" dirty="0">
                <a:latin typeface="Arial" panose="020B0604020202020204" pitchFamily="34" charset="0"/>
                <a:ea typeface="Times New Roman" panose="02020603050405020304" pitchFamily="18" charset="0"/>
                <a:cs typeface="Arial" panose="020B0604020202020204" pitchFamily="34" charset="0"/>
              </a:rPr>
              <a:t> ở </a:t>
            </a:r>
            <a:r>
              <a:rPr lang="es-ES_tradnl" dirty="0" err="1">
                <a:latin typeface="Arial" panose="020B0604020202020204" pitchFamily="34" charset="0"/>
                <a:ea typeface="Times New Roman" panose="02020603050405020304" pitchFamily="18" charset="0"/>
                <a:cs typeface="Arial" panose="020B0604020202020204" pitchFamily="34" charset="0"/>
              </a:rPr>
              <a:t>mức</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không</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tải</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từ</a:t>
            </a:r>
            <a:r>
              <a:rPr lang="es-ES_tradnl" dirty="0">
                <a:latin typeface="Arial" panose="020B0604020202020204" pitchFamily="34" charset="0"/>
                <a:ea typeface="Times New Roman" panose="02020603050405020304" pitchFamily="18" charset="0"/>
                <a:cs typeface="Arial" panose="020B0604020202020204" pitchFamily="34" charset="0"/>
              </a:rPr>
              <a:t> 10-15% </a:t>
            </a:r>
            <a:r>
              <a:rPr lang="es-ES_tradnl" dirty="0" err="1">
                <a:latin typeface="Arial" panose="020B0604020202020204" pitchFamily="34" charset="0"/>
                <a:ea typeface="Times New Roman" panose="02020603050405020304" pitchFamily="18" charset="0"/>
                <a:cs typeface="Arial" panose="020B0604020202020204" pitchFamily="34" charset="0"/>
              </a:rPr>
              <a:t>để</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máy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chạy</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ổn</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định</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dirty="0" err="1">
                <a:latin typeface="Arial" panose="020B0604020202020204" pitchFamily="34" charset="0"/>
                <a:ea typeface="Times New Roman" panose="02020603050405020304" pitchFamily="18" charset="0"/>
                <a:cs typeface="Arial" panose="020B0604020202020204" pitchFamily="34" charset="0"/>
              </a:rPr>
              <a:t>và</a:t>
            </a:r>
            <a:r>
              <a:rPr lang="es-ES_tradnl" dirty="0">
                <a:latin typeface="Arial" panose="020B0604020202020204" pitchFamily="34" charset="0"/>
                <a:ea typeface="Times New Roman" panose="02020603050405020304" pitchFamily="18" charset="0"/>
                <a:cs typeface="Arial" panose="020B0604020202020204" pitchFamily="34" charset="0"/>
              </a:rPr>
              <a:t> </a:t>
            </a:r>
            <a:r>
              <a:rPr lang="es-ES_tradnl" err="1">
                <a:latin typeface="Arial" panose="020B0604020202020204" pitchFamily="34" charset="0"/>
                <a:ea typeface="Times New Roman" panose="02020603050405020304" pitchFamily="18" charset="0"/>
                <a:cs typeface="Arial" panose="020B0604020202020204" pitchFamily="34" charset="0"/>
              </a:rPr>
              <a:t>hiệu</a:t>
            </a:r>
            <a:r>
              <a:rPr lang="es-ES_tradnl">
                <a:latin typeface="Arial" panose="020B0604020202020204" pitchFamily="34" charset="0"/>
                <a:ea typeface="Times New Roman" panose="02020603050405020304" pitchFamily="18" charset="0"/>
                <a:cs typeface="Arial" panose="020B0604020202020204" pitchFamily="34" charset="0"/>
              </a:rPr>
              <a:t> quả.</a:t>
            </a:r>
            <a:endParaRPr lang="en-US"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400"/>
              </a:spcBef>
              <a:spcAft>
                <a:spcPts val="400"/>
              </a:spcAft>
            </a:pPr>
            <a:r>
              <a:rPr lang="es-ES_tradnl">
                <a:latin typeface="Arial" panose="020B0604020202020204" pitchFamily="34" charset="0"/>
                <a:ea typeface="Calibri" panose="020F0502020204030204" pitchFamily="34" charset="0"/>
                <a:cs typeface="Arial" panose="020B0604020202020204" pitchFamily="34" charset="0"/>
              </a:rPr>
              <a:t>Khi </a:t>
            </a:r>
            <a:r>
              <a:rPr lang="es-ES_tradnl" dirty="0" err="1">
                <a:latin typeface="Arial" panose="020B0604020202020204" pitchFamily="34" charset="0"/>
                <a:ea typeface="Calibri" panose="020F0502020204030204" pitchFamily="34" charset="0"/>
                <a:cs typeface="Arial" panose="020B0604020202020204" pitchFamily="34" charset="0"/>
              </a:rPr>
              <a:t>chạy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không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tải</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động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cơ</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máy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nén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vẫn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quay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tuy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nhiên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không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sinh</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ra</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khí</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nén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thời</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gian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chạy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không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tải</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quá</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lớn</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sẽ</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gây</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lãng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phí</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năng</a:t>
            </a:r>
            <a:r>
              <a:rPr lang="es-ES_tradnl" dirty="0">
                <a:latin typeface="Arial" panose="020B0604020202020204" pitchFamily="34" charset="0"/>
                <a:ea typeface="Calibri" panose="020F0502020204030204" pitchFamily="34" charset="0"/>
                <a:cs typeface="Arial" panose="020B0604020202020204" pitchFamily="34" charset="0"/>
              </a:rPr>
              <a:t> </a:t>
            </a:r>
            <a:r>
              <a:rPr lang="es-ES_tradnl" dirty="0" err="1">
                <a:latin typeface="Arial" panose="020B0604020202020204" pitchFamily="34" charset="0"/>
                <a:ea typeface="Calibri" panose="020F0502020204030204" pitchFamily="34" charset="0"/>
                <a:cs typeface="Arial" panose="020B0604020202020204" pitchFamily="34" charset="0"/>
              </a:rPr>
              <a:t>lượng</a:t>
            </a:r>
            <a:r>
              <a:rPr lang="es-ES_tradnl" dirty="0">
                <a:latin typeface="Arial" panose="020B0604020202020204" pitchFamily="34" charset="0"/>
                <a:ea typeface="Calibri" panose="020F0502020204030204" pitchFamily="34" charset="0"/>
                <a:cs typeface="Arial" panose="020B0604020202020204" pitchFamily="34" charset="0"/>
              </a:rPr>
              <a:t>.</a:t>
            </a:r>
            <a:endParaRPr lang="en-US"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51502465"/>
      </p:ext>
    </p:extLst>
  </p:cSld>
  <p:clrMapOvr>
    <a:masterClrMapping/>
  </p:clrMapOvr>
</p:sld>
</file>

<file path=ppt/theme/theme1.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1524</Words>
  <Application>Microsoft Macintosh PowerPoint</Application>
  <PresentationFormat>Widescreen</PresentationFormat>
  <Paragraphs>346</Paragraphs>
  <Slides>17</Slides>
  <Notes>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Yu Mincho</vt:lpstr>
      <vt:lpstr>Arial</vt:lpstr>
      <vt:lpstr>Calibri</vt:lpstr>
      <vt:lpstr>Cambria</vt:lpstr>
      <vt:lpstr>Cambria Math</vt:lpstr>
      <vt:lpstr>Fira Sans Extra Condensed</vt:lpstr>
      <vt:lpstr>Roboto</vt:lpstr>
      <vt:lpstr>Times New Roman</vt:lpstr>
      <vt:lpstr>Wingdings</vt:lpstr>
      <vt:lpstr>3_Energy Saving Infographics by Slidesgo</vt:lpstr>
      <vt:lpstr>Office Theme</vt:lpstr>
      <vt:lpstr>PowerPoint Presentation</vt:lpstr>
      <vt:lpstr>TRƯỜNG HỢP NGHIÊN CỨU– CÔNG TY TNHH MTV 76</vt:lpstr>
      <vt:lpstr>QUY TRÌNH SẢN XUẤT CỦA NHÀ MÁY</vt:lpstr>
      <vt:lpstr>HIỆN TRẠNG VỀ HỆ THỐNG MÁY NÉN KHÍ CỦA NHÀ MÁY</vt:lpstr>
      <vt:lpstr>CẤU TẠO MNK</vt:lpstr>
      <vt:lpstr>THÔNG SỐ HOẠT ĐỘNG</vt:lpstr>
      <vt:lpstr>THỐNG SỐ ĐIỆN ĐO ĐƯỢC</vt:lpstr>
      <vt:lpstr>KẾT QUẢ ĐO MNK TRONG 3 NGÀY</vt:lpstr>
      <vt:lpstr>PHÂN TÍCH HOẠT ĐỘNG CỦA HỆ THỐNG MÁY NÉN KHÍ</vt:lpstr>
      <vt:lpstr>GIẢI PHÁP ĐỀ XUẤT:  “LẮP BIẾN TẦN CHO MÁY NÉN KHÍ” KẾT HỢP VỚI BỘ ĐIỀU KHIỂN CHUNG</vt:lpstr>
      <vt:lpstr>BỘ ĐIỀU KHIỂN TRẠM KHÍ NÉN</vt:lpstr>
      <vt:lpstr>HỆ THỐNG ĐIỀU KHIỂN</vt:lpstr>
      <vt:lpstr>CHI PHÍ ĐẦU TƯ</vt:lpstr>
      <vt:lpstr>TIẾT KIỆM NĂNG LƯỢNG</vt:lpstr>
      <vt:lpstr>TÍNH TOÁN TIẾT KIỆM NĂNG LƯỢNG</vt:lpstr>
      <vt:lpstr>KẾT LUẬN CHO TRƯỜNG HỢP ĐIỂN HÌNH</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3</cp:revision>
  <dcterms:created xsi:type="dcterms:W3CDTF">2025-06-05T09:47:02Z</dcterms:created>
  <dcterms:modified xsi:type="dcterms:W3CDTF">2025-10-03T09:57:08Z</dcterms:modified>
</cp:coreProperties>
</file>